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57" r:id="rId3"/>
    <p:sldId id="276" r:id="rId4"/>
    <p:sldId id="259" r:id="rId5"/>
    <p:sldId id="280" r:id="rId6"/>
    <p:sldId id="282" r:id="rId7"/>
    <p:sldId id="281" r:id="rId8"/>
    <p:sldId id="271" r:id="rId9"/>
    <p:sldId id="260" r:id="rId10"/>
    <p:sldId id="283" r:id="rId11"/>
    <p:sldId id="284" r:id="rId12"/>
    <p:sldId id="277" r:id="rId13"/>
    <p:sldId id="261" r:id="rId14"/>
    <p:sldId id="286" r:id="rId15"/>
    <p:sldId id="287" r:id="rId16"/>
    <p:sldId id="278" r:id="rId17"/>
    <p:sldId id="293" r:id="rId18"/>
    <p:sldId id="262" r:id="rId19"/>
    <p:sldId id="289" r:id="rId20"/>
    <p:sldId id="290" r:id="rId21"/>
    <p:sldId id="294" r:id="rId22"/>
    <p:sldId id="292" r:id="rId23"/>
    <p:sldId id="279" r:id="rId24"/>
    <p:sldId id="263" r:id="rId25"/>
    <p:sldId id="26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头 &amp; 目录" id="{4D453780-E8E2-7D4D-84F0-5D3BE286BA18}">
          <p14:sldIdLst>
            <p14:sldId id="256"/>
            <p14:sldId id="257"/>
          </p14:sldIdLst>
        </p14:section>
        <p14:section name="第一章" id="{333D9A82-174A-134E-AD73-7B6A4A1F9F53}">
          <p14:sldIdLst>
            <p14:sldId id="276"/>
            <p14:sldId id="259"/>
            <p14:sldId id="280"/>
            <p14:sldId id="282"/>
            <p14:sldId id="281"/>
          </p14:sldIdLst>
        </p14:section>
        <p14:section name="第二章" id="{0FC30D22-FAEC-4D56-8562-AB8560D34123}">
          <p14:sldIdLst>
            <p14:sldId id="271"/>
            <p14:sldId id="260"/>
            <p14:sldId id="283"/>
            <p14:sldId id="284"/>
          </p14:sldIdLst>
        </p14:section>
        <p14:section name="第三章" id="{2D0BF8FA-A7F1-498C-BDAF-F8F163BD0107}">
          <p14:sldIdLst>
            <p14:sldId id="277"/>
            <p14:sldId id="261"/>
            <p14:sldId id="286"/>
            <p14:sldId id="287"/>
          </p14:sldIdLst>
        </p14:section>
        <p14:section name="第四章" id="{E82DE355-35DB-4EAF-A299-1B034099872D}">
          <p14:sldIdLst>
            <p14:sldId id="278"/>
            <p14:sldId id="293"/>
            <p14:sldId id="262"/>
            <p14:sldId id="289"/>
            <p14:sldId id="290"/>
            <p14:sldId id="294"/>
            <p14:sldId id="292"/>
          </p14:sldIdLst>
        </p14:section>
        <p14:section name="第五章" id="{C243DDF7-3F28-4D39-8367-3DC8168C4943}">
          <p14:sldIdLst>
            <p14:sldId id="279"/>
            <p14:sldId id="263"/>
          </p14:sldIdLst>
        </p14:section>
        <p14:section name="结尾" id="{FA26FCD9-EAB6-7844-8E51-82E18F902532}">
          <p14:sldIdLst>
            <p14:sldId id="264"/>
          </p14:sldIdLst>
        </p14:section>
      </p14:sectionLst>
    </p:ext>
    <p:ext uri="{EFAFB233-063F-42B5-8137-9DF3F51BA10A}">
      <p15:sldGuideLst xmlns:p15="http://schemas.microsoft.com/office/powerpoint/2012/main">
        <p15:guide id="1" orient="horz" pos="4201" userDrawn="1">
          <p15:clr>
            <a:srgbClr val="A4A3A4"/>
          </p15:clr>
        </p15:guide>
        <p15:guide id="2" pos="2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4981DF"/>
    <a:srgbClr val="355BB7"/>
    <a:srgbClr val="F2F2F2"/>
    <a:srgbClr val="4472C4"/>
    <a:srgbClr val="B4C7E7"/>
    <a:srgbClr val="4372C4"/>
    <a:srgbClr val="4A82E1"/>
    <a:srgbClr val="88A4D8"/>
    <a:srgbClr val="2F55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0" autoAdjust="0"/>
    <p:restoredTop sz="96291"/>
  </p:normalViewPr>
  <p:slideViewPr>
    <p:cSldViewPr snapToGrid="0" snapToObjects="1" showGuides="1">
      <p:cViewPr varScale="1">
        <p:scale>
          <a:sx n="81" d="100"/>
          <a:sy n="81" d="100"/>
        </p:scale>
        <p:origin x="696" y="62"/>
      </p:cViewPr>
      <p:guideLst>
        <p:guide orient="horz" pos="4201"/>
        <p:guide pos="2366"/>
      </p:guideLst>
    </p:cSldViewPr>
  </p:slideViewPr>
  <p:notesTextViewPr>
    <p:cViewPr>
      <p:scale>
        <a:sx n="1" d="1"/>
        <a:sy n="1" d="1"/>
      </p:scale>
      <p:origin x="0" y="0"/>
    </p:cViewPr>
  </p:notesTextViewPr>
  <p:notesViewPr>
    <p:cSldViewPr snapToGrid="0" snapToObjects="1" showGuides="1">
      <p:cViewPr varScale="1">
        <p:scale>
          <a:sx n="62" d="100"/>
          <a:sy n="62"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D:\University\&#22823;&#22235;&#19979;\&#27605;&#19994;&#31572;&#36777;\&#22478;&#24066;&#36712;&#36947;&#20132;&#36890;&#31361;&#21457;&#20107;&#2021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mn-cs"/>
              </a:defRPr>
            </a:pPr>
            <a:r>
              <a:rPr lang="zh-CN" sz="1800" dirty="0"/>
              <a:t>全国城市轨道交通突发事件数量</a:t>
            </a:r>
            <a:r>
              <a:rPr lang="en-US" altLang="zh-CN" sz="1800" baseline="30000" dirty="0"/>
              <a:t>[1]</a:t>
            </a:r>
            <a:endParaRPr lang="zh-CN"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mn-cs"/>
            </a:defRPr>
          </a:pPr>
          <a:endParaRPr lang="zh-CN"/>
        </a:p>
      </c:txPr>
    </c:title>
    <c:autoTitleDeleted val="0"/>
    <c:plotArea>
      <c:layout/>
      <c:barChart>
        <c:barDir val="col"/>
        <c:grouping val="clustered"/>
        <c:varyColors val="0"/>
        <c:ser>
          <c:idx val="0"/>
          <c:order val="0"/>
          <c:tx>
            <c:v>事件数量</c:v>
          </c:tx>
          <c:spPr>
            <a:solidFill>
              <a:srgbClr val="355BB7"/>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2018</c:v>
                </c:pt>
                <c:pt idx="1">
                  <c:v>2019</c:v>
                </c:pt>
                <c:pt idx="2">
                  <c:v>2020</c:v>
                </c:pt>
                <c:pt idx="3">
                  <c:v>2021</c:v>
                </c:pt>
                <c:pt idx="4">
                  <c:v>2022</c:v>
                </c:pt>
                <c:pt idx="5">
                  <c:v>2023</c:v>
                </c:pt>
              </c:numCache>
            </c:numRef>
          </c:cat>
          <c:val>
            <c:numRef>
              <c:f>Sheet1!$B$2:$B$7</c:f>
              <c:numCache>
                <c:formatCode>General</c:formatCode>
                <c:ptCount val="6"/>
                <c:pt idx="0">
                  <c:v>8372</c:v>
                </c:pt>
                <c:pt idx="1">
                  <c:v>8953</c:v>
                </c:pt>
                <c:pt idx="2">
                  <c:v>7405</c:v>
                </c:pt>
                <c:pt idx="3">
                  <c:v>6777</c:v>
                </c:pt>
                <c:pt idx="4">
                  <c:v>5526</c:v>
                </c:pt>
                <c:pt idx="5">
                  <c:v>5381</c:v>
                </c:pt>
              </c:numCache>
            </c:numRef>
          </c:val>
          <c:extLst>
            <c:ext xmlns:c16="http://schemas.microsoft.com/office/drawing/2014/chart" uri="{C3380CC4-5D6E-409C-BE32-E72D297353CC}">
              <c16:uniqueId val="{00000000-A622-4875-B53A-E02B0BECCD51}"/>
            </c:ext>
          </c:extLst>
        </c:ser>
        <c:dLbls>
          <c:dLblPos val="outEnd"/>
          <c:showLegendKey val="0"/>
          <c:showVal val="1"/>
          <c:showCatName val="0"/>
          <c:showSerName val="0"/>
          <c:showPercent val="0"/>
          <c:showBubbleSize val="0"/>
        </c:dLbls>
        <c:gapWidth val="219"/>
        <c:overlap val="-27"/>
        <c:axId val="458761248"/>
        <c:axId val="437376944"/>
      </c:barChart>
      <c:catAx>
        <c:axId val="458761248"/>
        <c:scaling>
          <c:orientation val="minMax"/>
        </c:scaling>
        <c:delete val="0"/>
        <c:axPos val="b"/>
        <c:title>
          <c:tx>
            <c:rich>
              <a:bodyPr rot="0" spcFirstLastPara="1" vertOverflow="ellipsis" vert="horz" wrap="square" anchor="ctr" anchorCtr="1"/>
              <a:lstStyle/>
              <a:p>
                <a:pPr algn="ctr">
                  <a:defRPr sz="10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r>
                  <a:rPr lang="zh-CN" sz="1200" dirty="0"/>
                  <a:t>年份</a:t>
                </a:r>
              </a:p>
            </c:rich>
          </c:tx>
          <c:layout>
            <c:manualLayout>
              <c:xMode val="edge"/>
              <c:yMode val="edge"/>
              <c:x val="0.5137346270520079"/>
              <c:y val="0.87104757878419559"/>
            </c:manualLayout>
          </c:layout>
          <c:overlay val="0"/>
          <c:spPr>
            <a:noFill/>
            <a:ln>
              <a:noFill/>
            </a:ln>
            <a:effectLst/>
          </c:spPr>
          <c:txPr>
            <a:bodyPr rot="0" spcFirstLastPara="1" vertOverflow="ellipsis" vert="horz" wrap="square" anchor="ctr" anchorCtr="1"/>
            <a:lstStyle/>
            <a:p>
              <a:pPr algn="ctr">
                <a:defRPr sz="10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endParaRPr lang="zh-CN"/>
          </a:p>
        </c:txPr>
        <c:crossAx val="437376944"/>
        <c:crosses val="autoZero"/>
        <c:auto val="1"/>
        <c:lblAlgn val="ctr"/>
        <c:lblOffset val="100"/>
        <c:noMultiLvlLbl val="0"/>
      </c:catAx>
      <c:valAx>
        <c:axId val="43737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r>
                  <a:rPr lang="zh-CN" sz="1200"/>
                  <a:t>突发事件数量</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endParaRPr lang="zh-CN"/>
          </a:p>
        </c:txPr>
        <c:crossAx val="458761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latin typeface="Arial" panose="020B0604020202020204" pitchFamily="34" charset="0"/>
          <a:ea typeface="微软雅黑"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A5F8680-5499-B148-8141-06DB3C3275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BA48384-8FE5-F74D-996E-7155E60315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87D127-6B23-E942-BAE3-A65FC2C8C6A1}" type="datetimeFigureOut">
              <a:rPr kumimoji="1" lang="zh-CN" altLang="en-US" smtClean="0"/>
              <a:t>2024/6/11</a:t>
            </a:fld>
            <a:endParaRPr kumimoji="1" lang="zh-CN" altLang="en-US"/>
          </a:p>
        </p:txBody>
      </p:sp>
      <p:sp>
        <p:nvSpPr>
          <p:cNvPr id="4" name="页脚占位符 3">
            <a:extLst>
              <a:ext uri="{FF2B5EF4-FFF2-40B4-BE49-F238E27FC236}">
                <a16:creationId xmlns:a16="http://schemas.microsoft.com/office/drawing/2014/main" id="{97D8AF5F-7B86-F948-807B-DE0C57DF75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36AD90D6-E94F-E447-87A6-B1811E60EE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4E9CF2-227E-B542-BE26-46F319FF91BC}" type="slidenum">
              <a:rPr kumimoji="1" lang="zh-CN" altLang="en-US" smtClean="0"/>
              <a:t>‹#›</a:t>
            </a:fld>
            <a:endParaRPr kumimoji="1" lang="zh-CN" altLang="en-US"/>
          </a:p>
        </p:txBody>
      </p:sp>
    </p:spTree>
    <p:extLst>
      <p:ext uri="{BB962C8B-B14F-4D97-AF65-F5344CB8AC3E}">
        <p14:creationId xmlns:p14="http://schemas.microsoft.com/office/powerpoint/2010/main" val="3935028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C82DF-22C4-194F-B7E3-8BC41D6D1654}" type="datetimeFigureOut">
              <a:rPr kumimoji="1" lang="zh-CN" altLang="en-US" smtClean="0"/>
              <a:t>2024/6/11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F8ED2-7FB2-614D-A05D-9AE01AE88DA1}" type="slidenum">
              <a:rPr kumimoji="1" lang="zh-CN" altLang="en-US" smtClean="0"/>
              <a:t>‹#›</a:t>
            </a:fld>
            <a:endParaRPr kumimoji="1" lang="zh-CN" altLang="en-US"/>
          </a:p>
        </p:txBody>
      </p:sp>
    </p:spTree>
    <p:extLst>
      <p:ext uri="{BB962C8B-B14F-4D97-AF65-F5344CB8AC3E}">
        <p14:creationId xmlns:p14="http://schemas.microsoft.com/office/powerpoint/2010/main" val="112925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开头/结尾">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332E3CC-32F4-A24C-83AA-D1E203256090}"/>
              </a:ext>
            </a:extLst>
          </p:cNvPr>
          <p:cNvPicPr>
            <a:picLocks noChangeAspect="1"/>
          </p:cNvPicPr>
          <p:nvPr userDrawn="1"/>
        </p:nvPicPr>
        <p:blipFill rotWithShape="1">
          <a:blip r:embed="rId2">
            <a:alphaModFix amt="20000"/>
          </a:blip>
          <a:srcRect t="13773"/>
          <a:stretch/>
        </p:blipFill>
        <p:spPr>
          <a:xfrm>
            <a:off x="-1" y="0"/>
            <a:ext cx="12232294" cy="6857998"/>
          </a:xfrm>
          <a:prstGeom prst="rect">
            <a:avLst/>
          </a:prstGeom>
        </p:spPr>
      </p:pic>
      <p:sp>
        <p:nvSpPr>
          <p:cNvPr id="7" name="矩形 6">
            <a:extLst>
              <a:ext uri="{FF2B5EF4-FFF2-40B4-BE49-F238E27FC236}">
                <a16:creationId xmlns:a16="http://schemas.microsoft.com/office/drawing/2014/main" id="{644EFDB1-CB13-0249-9BF1-EC5804990E18}"/>
              </a:ext>
            </a:extLst>
          </p:cNvPr>
          <p:cNvSpPr/>
          <p:nvPr userDrawn="1"/>
        </p:nvSpPr>
        <p:spPr>
          <a:xfrm>
            <a:off x="-2" y="-1"/>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16" name="内容占位符 15">
            <a:extLst>
              <a:ext uri="{FF2B5EF4-FFF2-40B4-BE49-F238E27FC236}">
                <a16:creationId xmlns:a16="http://schemas.microsoft.com/office/drawing/2014/main" id="{C2AA07C0-1337-5648-8EE2-88220771EF7C}"/>
              </a:ext>
            </a:extLst>
          </p:cNvPr>
          <p:cNvSpPr>
            <a:spLocks noGrp="1"/>
          </p:cNvSpPr>
          <p:nvPr>
            <p:ph sz="quarter" idx="10" hasCustomPrompt="1"/>
          </p:nvPr>
        </p:nvSpPr>
        <p:spPr>
          <a:xfrm>
            <a:off x="1479402" y="1666388"/>
            <a:ext cx="9552791" cy="1541665"/>
          </a:xfrm>
          <a:prstGeom prst="rect">
            <a:avLst/>
          </a:prstGeom>
        </p:spPr>
        <p:txBody>
          <a:bodyPr>
            <a:noAutofit/>
          </a:bodyPr>
          <a:lstStyle>
            <a:lvl1pPr marL="0" indent="0" algn="ctr">
              <a:buNone/>
              <a:defRPr lang="zh-CN" altLang="en-US" sz="36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论文标题</a:t>
            </a:r>
            <a:endParaRPr kumimoji="1" lang="en-US" altLang="zh-CN" dirty="0"/>
          </a:p>
          <a:p>
            <a:pPr lvl="0"/>
            <a:r>
              <a:rPr kumimoji="1" lang="zh-CN" altLang="en-US" dirty="0"/>
              <a:t>毕业答辩</a:t>
            </a:r>
          </a:p>
        </p:txBody>
      </p:sp>
      <p:sp>
        <p:nvSpPr>
          <p:cNvPr id="17" name="内容占位符 15">
            <a:extLst>
              <a:ext uri="{FF2B5EF4-FFF2-40B4-BE49-F238E27FC236}">
                <a16:creationId xmlns:a16="http://schemas.microsoft.com/office/drawing/2014/main" id="{2242CEB9-DF5D-B945-A3D7-4B01541F0C79}"/>
              </a:ext>
            </a:extLst>
          </p:cNvPr>
          <p:cNvSpPr>
            <a:spLocks noGrp="1"/>
          </p:cNvSpPr>
          <p:nvPr>
            <p:ph sz="quarter" idx="11" hasCustomPrompt="1"/>
          </p:nvPr>
        </p:nvSpPr>
        <p:spPr>
          <a:xfrm>
            <a:off x="1013922" y="3594320"/>
            <a:ext cx="10483750" cy="31283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kumimoji="1" lang="en" altLang="zh-CN" sz="1800" b="0" kern="1200" dirty="0">
                <a:solidFill>
                  <a:srgbClr val="3F70C4"/>
                </a:solidFill>
                <a:effectLst/>
                <a:latin typeface="微软雅黑" panose="020B0503020204020204" pitchFamily="34" charset="-122"/>
                <a:ea typeface="微软雅黑" panose="020B0503020204020204" pitchFamily="34" charset="-122"/>
                <a:cs typeface="Arial" panose="020B0604020202020204" pitchFamily="34" charset="0"/>
              </a:defRPr>
            </a:lvl1pPr>
          </a:lstStyle>
          <a:p>
            <a:pPr lvl="0"/>
            <a:r>
              <a:rPr kumimoji="1" lang="zh-CN" altLang="en-US" dirty="0"/>
              <a:t>指导老师：</a:t>
            </a:r>
            <a:r>
              <a:rPr kumimoji="1" lang="en-US" altLang="zh-CN" dirty="0"/>
              <a:t>xx 	 </a:t>
            </a:r>
            <a:r>
              <a:rPr kumimoji="1" lang="zh-CN" altLang="en-US" dirty="0"/>
              <a:t>汇报人</a:t>
            </a:r>
            <a:r>
              <a:rPr kumimoji="1" lang="en-US" altLang="zh-CN" dirty="0"/>
              <a:t>xx</a:t>
            </a:r>
          </a:p>
          <a:p>
            <a:pPr lvl="0"/>
            <a:endParaRPr kumimoji="1" lang="en-US" altLang="zh-CN" dirty="0"/>
          </a:p>
          <a:p>
            <a:pPr lvl="0"/>
            <a:r>
              <a:rPr kumimoji="1" lang="zh-CN" altLang="en-US" dirty="0"/>
              <a:t>同济大学交通运输工程学院</a:t>
            </a:r>
            <a:endParaRPr kumimoji="1" lang="en-US" altLang="zh-CN" dirty="0"/>
          </a:p>
          <a:p>
            <a:pPr lvl="0"/>
            <a:endParaRPr kumimoji="1" lang="en-US" altLang="zh-CN" dirty="0"/>
          </a:p>
          <a:p>
            <a:pPr lvl="0"/>
            <a:r>
              <a:rPr kumimoji="1" lang="en-US" altLang="zh-CN" dirty="0"/>
              <a:t>2024 </a:t>
            </a:r>
            <a:r>
              <a:rPr kumimoji="1" lang="zh-CN" altLang="en-US" dirty="0"/>
              <a:t>年 </a:t>
            </a:r>
            <a:r>
              <a:rPr kumimoji="1" lang="en-US" altLang="zh-CN" dirty="0"/>
              <a:t>6 </a:t>
            </a:r>
            <a:r>
              <a:rPr kumimoji="1" lang="zh-CN" altLang="en-US" dirty="0"/>
              <a:t>月 </a:t>
            </a:r>
            <a:r>
              <a:rPr kumimoji="1" lang="en-US" altLang="zh-CN" dirty="0"/>
              <a:t>11</a:t>
            </a:r>
            <a:r>
              <a:rPr kumimoji="1" lang="zh-CN" altLang="en-US" dirty="0"/>
              <a:t>日 </a:t>
            </a:r>
            <a:endParaRPr kumimoji="1" lang="en-US" altLang="zh-CN" dirty="0"/>
          </a:p>
          <a:p>
            <a:pPr lvl="0"/>
            <a:endParaRPr kumimoji="1" lang="en" altLang="zh-CN" dirty="0"/>
          </a:p>
        </p:txBody>
      </p:sp>
      <p:pic>
        <p:nvPicPr>
          <p:cNvPr id="10" name="Picture 56">
            <a:extLst>
              <a:ext uri="{FF2B5EF4-FFF2-40B4-BE49-F238E27FC236}">
                <a16:creationId xmlns:a16="http://schemas.microsoft.com/office/drawing/2014/main" id="{83DB3882-4E95-E347-B6C3-D87DC220B47D}"/>
              </a:ext>
            </a:extLst>
          </p:cNvPr>
          <p:cNvPicPr>
            <a:picLocks noChangeAspect="1"/>
          </p:cNvPicPr>
          <p:nvPr userDrawn="1"/>
        </p:nvPicPr>
        <p:blipFill rotWithShape="1">
          <a:blip r:embed="rId3">
            <a:duotone>
              <a:schemeClr val="accent1">
                <a:shade val="45000"/>
                <a:satMod val="135000"/>
              </a:schemeClr>
              <a:prstClr val="white"/>
            </a:duotone>
          </a:blip>
          <a:srcRect b="27571"/>
          <a:stretch/>
        </p:blipFill>
        <p:spPr>
          <a:xfrm>
            <a:off x="-171450" y="273992"/>
            <a:ext cx="4615467" cy="1392396"/>
          </a:xfrm>
          <a:prstGeom prst="rect">
            <a:avLst/>
          </a:prstGeom>
        </p:spPr>
      </p:pic>
      <p:sp>
        <p:nvSpPr>
          <p:cNvPr id="15" name="矩形 14">
            <a:extLst>
              <a:ext uri="{FF2B5EF4-FFF2-40B4-BE49-F238E27FC236}">
                <a16:creationId xmlns:a16="http://schemas.microsoft.com/office/drawing/2014/main" id="{4C9B9DDB-DF8F-430D-BBC3-0BFB6E2227B1}"/>
              </a:ext>
            </a:extLst>
          </p:cNvPr>
          <p:cNvSpPr/>
          <p:nvPr userDrawn="1"/>
        </p:nvSpPr>
        <p:spPr>
          <a:xfrm>
            <a:off x="0" y="0"/>
            <a:ext cx="12192000" cy="312831"/>
          </a:xfrm>
          <a:prstGeom prst="rect">
            <a:avLst/>
          </a:prstGeom>
          <a:gradFill flip="none" rotWithShape="1">
            <a:gsLst>
              <a:gs pos="0">
                <a:schemeClr val="accent1"/>
              </a:gs>
              <a:gs pos="100000">
                <a:schemeClr val="accent1">
                  <a:lumMod val="7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6D04AC0-91E2-4ADF-B2DF-F7DBB60FC77A}"/>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18" name="矩形 17">
            <a:extLst>
              <a:ext uri="{FF2B5EF4-FFF2-40B4-BE49-F238E27FC236}">
                <a16:creationId xmlns:a16="http://schemas.microsoft.com/office/drawing/2014/main" id="{AAF53B81-66E7-41E3-B49B-EAD4029CB700}"/>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0" name="矩形 19">
            <a:extLst>
              <a:ext uri="{FF2B5EF4-FFF2-40B4-BE49-F238E27FC236}">
                <a16:creationId xmlns:a16="http://schemas.microsoft.com/office/drawing/2014/main" id="{D08FEF21-4C52-4B06-835C-9E88F50B9A79}"/>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218585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47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B023948-7F91-4F45-A4DC-D9910A83C526}"/>
              </a:ext>
            </a:extLst>
          </p:cNvPr>
          <p:cNvPicPr>
            <a:picLocks noChangeAspect="1"/>
          </p:cNvPicPr>
          <p:nvPr userDrawn="1"/>
        </p:nvPicPr>
        <p:blipFill rotWithShape="1">
          <a:blip r:embed="rId2">
            <a:alphaModFix amt="8000"/>
          </a:blip>
          <a:srcRect t="13773"/>
          <a:stretch/>
        </p:blipFill>
        <p:spPr>
          <a:xfrm>
            <a:off x="-2" y="-18209"/>
            <a:ext cx="12192001" cy="6823516"/>
          </a:xfrm>
          <a:prstGeom prst="rect">
            <a:avLst/>
          </a:prstGeom>
        </p:spPr>
      </p:pic>
      <p:sp>
        <p:nvSpPr>
          <p:cNvPr id="8" name="任意多边形: 形状 59">
            <a:extLst>
              <a:ext uri="{FF2B5EF4-FFF2-40B4-BE49-F238E27FC236}">
                <a16:creationId xmlns:a16="http://schemas.microsoft.com/office/drawing/2014/main" id="{AE33064E-D38A-8E43-9D2A-A432743C8B22}"/>
              </a:ext>
            </a:extLst>
          </p:cNvPr>
          <p:cNvSpPr/>
          <p:nvPr userDrawn="1"/>
        </p:nvSpPr>
        <p:spPr>
          <a:xfrm flipH="1">
            <a:off x="-1" y="0"/>
            <a:ext cx="12192000"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2753650 w 12192000"/>
              <a:gd name="connsiteY7" fmla="*/ 288000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803555 w 12192000"/>
              <a:gd name="connsiteY6" fmla="*/ 696099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803556 w 12192000"/>
              <a:gd name="connsiteY6" fmla="*/ 717553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45884 w 12192000"/>
              <a:gd name="connsiteY7" fmla="*/ 36531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45884 w 12192000"/>
              <a:gd name="connsiteY7" fmla="*/ 372767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65297 w 12192000"/>
              <a:gd name="connsiteY7" fmla="*/ 372767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55590 w 12192000"/>
              <a:gd name="connsiteY7" fmla="*/ 350401 h 723900"/>
              <a:gd name="connsiteX8" fmla="*/ 12192000 w 12192000"/>
              <a:gd name="connsiteY8" fmla="*/ 288000 h 723900"/>
              <a:gd name="connsiteX9" fmla="*/ 12192000 w 12192000"/>
              <a:gd name="connsiteY9"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723900">
                <a:moveTo>
                  <a:pt x="12192000" y="0"/>
                </a:moveTo>
                <a:lnTo>
                  <a:pt x="2755900" y="0"/>
                </a:lnTo>
                <a:lnTo>
                  <a:pt x="4" y="0"/>
                </a:lnTo>
                <a:lnTo>
                  <a:pt x="0" y="0"/>
                </a:lnTo>
                <a:lnTo>
                  <a:pt x="0" y="723900"/>
                </a:lnTo>
                <a:lnTo>
                  <a:pt x="1987354" y="723900"/>
                </a:lnTo>
                <a:cubicBezTo>
                  <a:pt x="2004353" y="721783"/>
                  <a:pt x="4107093" y="719670"/>
                  <a:pt x="4124092" y="717553"/>
                </a:cubicBezTo>
                <a:cubicBezTo>
                  <a:pt x="4583033" y="642786"/>
                  <a:pt x="4110939" y="421993"/>
                  <a:pt x="5455590" y="350401"/>
                </a:cubicBezTo>
                <a:cubicBezTo>
                  <a:pt x="6800241" y="278809"/>
                  <a:pt x="9045883" y="288000"/>
                  <a:pt x="12192000" y="288000"/>
                </a:cubicBezTo>
                <a:lnTo>
                  <a:pt x="12192000" y="0"/>
                </a:ln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2" name="图片 11" descr="交通运输ppt 零件-06.png">
            <a:extLst>
              <a:ext uri="{FF2B5EF4-FFF2-40B4-BE49-F238E27FC236}">
                <a16:creationId xmlns:a16="http://schemas.microsoft.com/office/drawing/2014/main" id="{E2455E24-1C09-4516-A6E0-1083979F7FBD}"/>
              </a:ext>
            </a:extLst>
          </p:cNvPr>
          <p:cNvPicPr>
            <a:picLocks noChangeAspect="1"/>
          </p:cNvPicPr>
          <p:nvPr userDrawn="1"/>
        </p:nvPicPr>
        <p:blipFill>
          <a:blip r:embed="rId3" cstate="print">
            <a:lum bright="40000" contrast="-40000"/>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655668" y="-319859"/>
            <a:ext cx="4874651" cy="1491643"/>
          </a:xfrm>
          <a:prstGeom prst="rect">
            <a:avLst/>
          </a:prstGeom>
        </p:spPr>
      </p:pic>
      <p:sp>
        <p:nvSpPr>
          <p:cNvPr id="3" name="竖排文字占位符 2">
            <a:extLst>
              <a:ext uri="{FF2B5EF4-FFF2-40B4-BE49-F238E27FC236}">
                <a16:creationId xmlns:a16="http://schemas.microsoft.com/office/drawing/2014/main" id="{712406A2-E29A-48CC-9B3F-1A9C6F18E8A9}"/>
              </a:ext>
            </a:extLst>
          </p:cNvPr>
          <p:cNvSpPr>
            <a:spLocks noGrp="1"/>
          </p:cNvSpPr>
          <p:nvPr>
            <p:ph type="body" orient="vert" sz="quarter" idx="10" hasCustomPrompt="1"/>
          </p:nvPr>
        </p:nvSpPr>
        <p:spPr>
          <a:xfrm>
            <a:off x="485482" y="1058218"/>
            <a:ext cx="914400" cy="2854940"/>
          </a:xfrm>
          <a:prstGeom prst="rect">
            <a:avLst/>
          </a:prstGeom>
        </p:spPr>
        <p:txBody>
          <a:bodyPr vert="eaVert"/>
          <a:lstStyle>
            <a:lvl1pPr marL="0" indent="0" algn="l" defTabSz="914400" rtl="0" eaLnBrk="1" latinLnBrk="0" hangingPunct="1">
              <a:buNone/>
              <a:defRPr kumimoji="1" lang="zh-CN" altLang="en-US" sz="5400" b="1" i="0" u="none" strike="noStrike" kern="1200" cap="none" spc="140" normalizeH="0" baseline="0" dirty="0">
                <a:ln>
                  <a:noFill/>
                </a:ln>
                <a:solidFill>
                  <a:srgbClr val="4571C4"/>
                </a:solidFill>
                <a:effectLst/>
                <a:uLnTx/>
                <a:uFillTx/>
                <a:latin typeface="Arial" panose="020B0604020202020204" pitchFamily="34" charset="0"/>
                <a:ea typeface="Microsoft YaHei" panose="020B0503020204020204" pitchFamily="34" charset="-122"/>
                <a:cs typeface="+mn-cs"/>
              </a:defRPr>
            </a:lvl1pPr>
          </a:lstStyle>
          <a:p>
            <a:pPr lvl="0"/>
            <a:r>
              <a:rPr lang="zh-CN" altLang="en-US" dirty="0"/>
              <a:t>目 录</a:t>
            </a:r>
          </a:p>
        </p:txBody>
      </p:sp>
      <p:sp>
        <p:nvSpPr>
          <p:cNvPr id="5" name="文本占位符 4">
            <a:extLst>
              <a:ext uri="{FF2B5EF4-FFF2-40B4-BE49-F238E27FC236}">
                <a16:creationId xmlns:a16="http://schemas.microsoft.com/office/drawing/2014/main" id="{431C85FD-A333-4085-A7D9-D9C2C3717A61}"/>
              </a:ext>
            </a:extLst>
          </p:cNvPr>
          <p:cNvSpPr>
            <a:spLocks noGrp="1"/>
          </p:cNvSpPr>
          <p:nvPr>
            <p:ph type="body" sz="quarter" idx="11" hasCustomPrompt="1"/>
          </p:nvPr>
        </p:nvSpPr>
        <p:spPr>
          <a:xfrm>
            <a:off x="2656495" y="1472348"/>
            <a:ext cx="7436498" cy="4847415"/>
          </a:xfrm>
          <a:prstGeom prst="rect">
            <a:avLst/>
          </a:prstGeom>
        </p:spPr>
        <p:txBody>
          <a:bodyPr/>
          <a:lstStyle>
            <a:lvl1pPr marL="0" indent="0">
              <a:buNone/>
              <a:defRPr sz="1800"/>
            </a:lvl1pPr>
          </a:lstStyle>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绪论</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地铁网络脆弱性分析</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应急公交备车点选址模型</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案例分析</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总结与展望</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lvl="0"/>
            <a:endParaRPr lang="zh-CN" altLang="en-US" dirty="0"/>
          </a:p>
        </p:txBody>
      </p:sp>
      <p:pic>
        <p:nvPicPr>
          <p:cNvPr id="22" name="图片 21">
            <a:extLst>
              <a:ext uri="{FF2B5EF4-FFF2-40B4-BE49-F238E27FC236}">
                <a16:creationId xmlns:a16="http://schemas.microsoft.com/office/drawing/2014/main" id="{3C04E7BB-D4F8-4C81-887D-19FAEA0B7AD7}"/>
              </a:ext>
            </a:extLst>
          </p:cNvPr>
          <p:cNvPicPr>
            <a:picLocks noChangeAspect="1"/>
          </p:cNvPicPr>
          <p:nvPr userDrawn="1"/>
        </p:nvPicPr>
        <p:blipFill rotWithShape="1">
          <a:blip r:embed="rId5">
            <a:biLevel thresh="25000"/>
            <a:alphaModFix amt="70000"/>
          </a:blip>
          <a:srcRect l="14490" t="16343" r="14599" b="10660"/>
          <a:stretch/>
        </p:blipFill>
        <p:spPr>
          <a:xfrm>
            <a:off x="11604432" y="6383584"/>
            <a:ext cx="512911" cy="527997"/>
          </a:xfrm>
          <a:prstGeom prst="rect">
            <a:avLst/>
          </a:prstGeom>
        </p:spPr>
      </p:pic>
      <p:sp>
        <p:nvSpPr>
          <p:cNvPr id="18" name="矩形 17">
            <a:extLst>
              <a:ext uri="{FF2B5EF4-FFF2-40B4-BE49-F238E27FC236}">
                <a16:creationId xmlns:a16="http://schemas.microsoft.com/office/drawing/2014/main" id="{B32F0950-9C73-47FB-9538-7EC4925F5D9D}"/>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19" name="矩形 18">
            <a:extLst>
              <a:ext uri="{FF2B5EF4-FFF2-40B4-BE49-F238E27FC236}">
                <a16:creationId xmlns:a16="http://schemas.microsoft.com/office/drawing/2014/main" id="{818D2B7D-0EDA-4A59-BEB5-1BEFDE73124B}"/>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0" name="矩形 19">
            <a:extLst>
              <a:ext uri="{FF2B5EF4-FFF2-40B4-BE49-F238E27FC236}">
                <a16:creationId xmlns:a16="http://schemas.microsoft.com/office/drawing/2014/main" id="{DBDB1B9A-809E-4F78-8149-F2E418B29492}"/>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08777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16F2E630-559B-694E-96E6-CB7B0E5C5A43}"/>
              </a:ext>
            </a:extLst>
          </p:cNvPr>
          <p:cNvPicPr>
            <a:picLocks noChangeAspect="1"/>
          </p:cNvPicPr>
          <p:nvPr userDrawn="1"/>
        </p:nvPicPr>
        <p:blipFill rotWithShape="1">
          <a:blip r:embed="rId2">
            <a:alphaModFix amt="8000"/>
          </a:blip>
          <a:srcRect t="13773"/>
          <a:stretch/>
        </p:blipFill>
        <p:spPr>
          <a:xfrm>
            <a:off x="-21992" y="-22403"/>
            <a:ext cx="12192001" cy="6823516"/>
          </a:xfrm>
          <a:prstGeom prst="rect">
            <a:avLst/>
          </a:prstGeom>
        </p:spPr>
      </p:pic>
      <p:cxnSp>
        <p:nvCxnSpPr>
          <p:cNvPr id="28" name="直接连接符 60">
            <a:extLst>
              <a:ext uri="{FF2B5EF4-FFF2-40B4-BE49-F238E27FC236}">
                <a16:creationId xmlns:a16="http://schemas.microsoft.com/office/drawing/2014/main" id="{85BDA709-B6C4-5747-978C-4BA4CB5A8E78}"/>
              </a:ext>
            </a:extLst>
          </p:cNvPr>
          <p:cNvCxnSpPr>
            <a:cxnSpLocks/>
          </p:cNvCxnSpPr>
          <p:nvPr userDrawn="1"/>
        </p:nvCxnSpPr>
        <p:spPr>
          <a:xfrm>
            <a:off x="4574951" y="1911193"/>
            <a:ext cx="0" cy="305377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内容占位符 15">
            <a:extLst>
              <a:ext uri="{FF2B5EF4-FFF2-40B4-BE49-F238E27FC236}">
                <a16:creationId xmlns:a16="http://schemas.microsoft.com/office/drawing/2014/main" id="{574EB41B-6AAC-0347-B8C0-FE73AFE5CE48}"/>
              </a:ext>
            </a:extLst>
          </p:cNvPr>
          <p:cNvSpPr>
            <a:spLocks noGrp="1"/>
          </p:cNvSpPr>
          <p:nvPr>
            <p:ph sz="quarter" idx="11" hasCustomPrompt="1"/>
          </p:nvPr>
        </p:nvSpPr>
        <p:spPr>
          <a:xfrm>
            <a:off x="5282643" y="2143311"/>
            <a:ext cx="4668814" cy="799185"/>
          </a:xfrm>
          <a:prstGeom prst="rect">
            <a:avLst/>
          </a:prstGeom>
        </p:spPr>
        <p:txBody>
          <a:bodyPr>
            <a:noAutofit/>
          </a:bodyPr>
          <a:lstStyle>
            <a:lvl1pPr marL="0" indent="0" algn="l">
              <a:buNone/>
              <a:defRPr lang="zh-CN" altLang="en-US" sz="54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小标题小标题</a:t>
            </a:r>
          </a:p>
        </p:txBody>
      </p:sp>
      <p:sp>
        <p:nvSpPr>
          <p:cNvPr id="35" name="内容占位符 15">
            <a:extLst>
              <a:ext uri="{FF2B5EF4-FFF2-40B4-BE49-F238E27FC236}">
                <a16:creationId xmlns:a16="http://schemas.microsoft.com/office/drawing/2014/main" id="{CEB91FC9-3067-C14E-AF10-2E53FA04CB23}"/>
              </a:ext>
            </a:extLst>
          </p:cNvPr>
          <p:cNvSpPr>
            <a:spLocks noGrp="1"/>
          </p:cNvSpPr>
          <p:nvPr>
            <p:ph sz="quarter" idx="12" hasCustomPrompt="1"/>
          </p:nvPr>
        </p:nvSpPr>
        <p:spPr>
          <a:xfrm>
            <a:off x="5282643" y="3428577"/>
            <a:ext cx="4937651" cy="1905776"/>
          </a:xfrm>
          <a:prstGeom prst="rect">
            <a:avLst/>
          </a:prstGeom>
        </p:spPr>
        <p:txBody>
          <a:bodyPr>
            <a:noAutofit/>
          </a:bodyPr>
          <a:lstStyle>
            <a:lvl1pPr marL="404813" indent="-404813" algn="l">
              <a:buFont typeface="Wingdings" pitchFamily="2" charset="2"/>
              <a:buChar char="ü"/>
              <a:tabLst/>
              <a:defRPr lang="zh-CN" altLang="en-US" sz="28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第一个小小标题</a:t>
            </a:r>
            <a:endParaRPr kumimoji="1" lang="en-US" altLang="zh-CN" dirty="0"/>
          </a:p>
          <a:p>
            <a:pPr lvl="0"/>
            <a:r>
              <a:rPr kumimoji="1" lang="zh-CN" altLang="en-US" dirty="0"/>
              <a:t>第二个小小标题</a:t>
            </a:r>
            <a:endParaRPr kumimoji="1" lang="en-US" altLang="zh-CN" dirty="0"/>
          </a:p>
          <a:p>
            <a:pPr lvl="0"/>
            <a:r>
              <a:rPr kumimoji="1" lang="zh-CN" altLang="en-US" dirty="0"/>
              <a:t>第三个小小标题</a:t>
            </a:r>
          </a:p>
        </p:txBody>
      </p:sp>
      <p:sp>
        <p:nvSpPr>
          <p:cNvPr id="12" name="矩形 11">
            <a:extLst>
              <a:ext uri="{FF2B5EF4-FFF2-40B4-BE49-F238E27FC236}">
                <a16:creationId xmlns:a16="http://schemas.microsoft.com/office/drawing/2014/main" id="{89CBA55F-0374-6A49-A8E1-2E53C644ABB3}"/>
              </a:ext>
            </a:extLst>
          </p:cNvPr>
          <p:cNvSpPr/>
          <p:nvPr userDrawn="1"/>
        </p:nvSpPr>
        <p:spPr>
          <a:xfrm>
            <a:off x="5282643" y="3123889"/>
            <a:ext cx="2517290" cy="115346"/>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59">
            <a:extLst>
              <a:ext uri="{FF2B5EF4-FFF2-40B4-BE49-F238E27FC236}">
                <a16:creationId xmlns:a16="http://schemas.microsoft.com/office/drawing/2014/main" id="{77C5A8B0-9A6F-45EE-8F79-EA64AC87B445}"/>
              </a:ext>
            </a:extLst>
          </p:cNvPr>
          <p:cNvSpPr/>
          <p:nvPr userDrawn="1"/>
        </p:nvSpPr>
        <p:spPr>
          <a:xfrm flipH="1">
            <a:off x="-1" y="0"/>
            <a:ext cx="12192000"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2753650 w 12192000"/>
              <a:gd name="connsiteY7" fmla="*/ 288000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803555 w 12192000"/>
              <a:gd name="connsiteY6" fmla="*/ 696099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803556 w 12192000"/>
              <a:gd name="connsiteY6" fmla="*/ 717553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45884 w 12192000"/>
              <a:gd name="connsiteY7" fmla="*/ 36531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45884 w 12192000"/>
              <a:gd name="connsiteY7" fmla="*/ 372767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65297 w 12192000"/>
              <a:gd name="connsiteY7" fmla="*/ 372767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55590 w 12192000"/>
              <a:gd name="connsiteY7" fmla="*/ 350401 h 723900"/>
              <a:gd name="connsiteX8" fmla="*/ 12192000 w 12192000"/>
              <a:gd name="connsiteY8" fmla="*/ 288000 h 723900"/>
              <a:gd name="connsiteX9" fmla="*/ 12192000 w 12192000"/>
              <a:gd name="connsiteY9"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723900">
                <a:moveTo>
                  <a:pt x="12192000" y="0"/>
                </a:moveTo>
                <a:lnTo>
                  <a:pt x="2755900" y="0"/>
                </a:lnTo>
                <a:lnTo>
                  <a:pt x="4" y="0"/>
                </a:lnTo>
                <a:lnTo>
                  <a:pt x="0" y="0"/>
                </a:lnTo>
                <a:lnTo>
                  <a:pt x="0" y="723900"/>
                </a:lnTo>
                <a:lnTo>
                  <a:pt x="1987354" y="723900"/>
                </a:lnTo>
                <a:cubicBezTo>
                  <a:pt x="2004353" y="721783"/>
                  <a:pt x="4107093" y="719670"/>
                  <a:pt x="4124092" y="717553"/>
                </a:cubicBezTo>
                <a:cubicBezTo>
                  <a:pt x="4583033" y="642786"/>
                  <a:pt x="4110939" y="421993"/>
                  <a:pt x="5455590" y="350401"/>
                </a:cubicBezTo>
                <a:cubicBezTo>
                  <a:pt x="6800241" y="278809"/>
                  <a:pt x="9045883" y="288000"/>
                  <a:pt x="12192000" y="288000"/>
                </a:cubicBezTo>
                <a:lnTo>
                  <a:pt x="12192000" y="0"/>
                </a:ln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4" name="图片 13" descr="交通运输ppt 零件-06.png">
            <a:extLst>
              <a:ext uri="{FF2B5EF4-FFF2-40B4-BE49-F238E27FC236}">
                <a16:creationId xmlns:a16="http://schemas.microsoft.com/office/drawing/2014/main" id="{B021BAB9-D8DC-41AE-B392-F06E4F9EF7F7}"/>
              </a:ext>
            </a:extLst>
          </p:cNvPr>
          <p:cNvPicPr>
            <a:picLocks noChangeAspect="1"/>
          </p:cNvPicPr>
          <p:nvPr userDrawn="1"/>
        </p:nvPicPr>
        <p:blipFill>
          <a:blip r:embed="rId3" cstate="print">
            <a:lum bright="40000" contrast="-40000"/>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655668" y="-319859"/>
            <a:ext cx="4874651" cy="1491643"/>
          </a:xfrm>
          <a:prstGeom prst="rect">
            <a:avLst/>
          </a:prstGeom>
        </p:spPr>
      </p:pic>
      <p:sp>
        <p:nvSpPr>
          <p:cNvPr id="16" name="矩形 15">
            <a:extLst>
              <a:ext uri="{FF2B5EF4-FFF2-40B4-BE49-F238E27FC236}">
                <a16:creationId xmlns:a16="http://schemas.microsoft.com/office/drawing/2014/main" id="{6E0CA1C2-3C19-4292-B86C-A66D8EDFBE07}"/>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17" name="矩形 16">
            <a:extLst>
              <a:ext uri="{FF2B5EF4-FFF2-40B4-BE49-F238E27FC236}">
                <a16:creationId xmlns:a16="http://schemas.microsoft.com/office/drawing/2014/main" id="{246BEE4C-468E-4564-80FE-D4684B592BBB}"/>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18" name="矩形 17">
            <a:extLst>
              <a:ext uri="{FF2B5EF4-FFF2-40B4-BE49-F238E27FC236}">
                <a16:creationId xmlns:a16="http://schemas.microsoft.com/office/drawing/2014/main" id="{D2C117B9-B3FC-4403-A107-4460DC58EC76}"/>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355169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背景">
    <p:bg>
      <p:bgPr>
        <a:solidFill>
          <a:schemeClr val="bg1"/>
        </a:solidFill>
        <a:effectLst/>
      </p:bgPr>
    </p:bg>
    <p:spTree>
      <p:nvGrpSpPr>
        <p:cNvPr id="1" name=""/>
        <p:cNvGrpSpPr/>
        <p:nvPr/>
      </p:nvGrpSpPr>
      <p:grpSpPr>
        <a:xfrm>
          <a:off x="0" y="0"/>
          <a:ext cx="0" cy="0"/>
          <a:chOff x="0" y="0"/>
          <a:chExt cx="0" cy="0"/>
        </a:xfrm>
      </p:grpSpPr>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2">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5435400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地铁网络</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脆弱性分析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应急公交</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备车点选址模型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案例分析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1353705"/>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绪论</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3"/>
          <a:stretch>
            <a:fillRect/>
          </a:stretch>
        </p:blipFill>
        <p:spPr>
          <a:xfrm>
            <a:off x="452362" y="151120"/>
            <a:ext cx="1054249" cy="1058183"/>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1729299"/>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AD6F0767-E89B-FC43-B0A4-6C29E2D7A2B7}"/>
              </a:ext>
            </a:extLst>
          </p:cNvPr>
          <p:cNvGrpSpPr/>
          <p:nvPr userDrawn="1"/>
        </p:nvGrpSpPr>
        <p:grpSpPr>
          <a:xfrm>
            <a:off x="2240901" y="1074293"/>
            <a:ext cx="7194044" cy="45719"/>
            <a:chOff x="247135" y="747537"/>
            <a:chExt cx="7745928" cy="45719"/>
          </a:xfrm>
        </p:grpSpPr>
        <p:cxnSp>
          <p:nvCxnSpPr>
            <p:cNvPr id="27" name="直接连接符 53">
              <a:extLst>
                <a:ext uri="{FF2B5EF4-FFF2-40B4-BE49-F238E27FC236}">
                  <a16:creationId xmlns:a16="http://schemas.microsoft.com/office/drawing/2014/main" id="{F9CBD7C0-0778-1245-A9FA-36C67BD274B3}"/>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739ED74-567A-184A-ADCB-A23B04B3CBB8}"/>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9" name="文本占位符 24">
            <a:extLst>
              <a:ext uri="{FF2B5EF4-FFF2-40B4-BE49-F238E27FC236}">
                <a16:creationId xmlns:a16="http://schemas.microsoft.com/office/drawing/2014/main" id="{8DB97FC8-7710-F342-8C8D-5BBACD623E8D}"/>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3" name="矩形 22">
            <a:extLst>
              <a:ext uri="{FF2B5EF4-FFF2-40B4-BE49-F238E27FC236}">
                <a16:creationId xmlns:a16="http://schemas.microsoft.com/office/drawing/2014/main" id="{2B74BCB9-09E0-435E-99D8-5C8599336F77}"/>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30" name="矩形 29">
            <a:extLst>
              <a:ext uri="{FF2B5EF4-FFF2-40B4-BE49-F238E27FC236}">
                <a16:creationId xmlns:a16="http://schemas.microsoft.com/office/drawing/2014/main" id="{E683883B-3CB7-4E5D-B22C-56F0782FCEA3}"/>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32" name="矩形 31">
            <a:extLst>
              <a:ext uri="{FF2B5EF4-FFF2-40B4-BE49-F238E27FC236}">
                <a16:creationId xmlns:a16="http://schemas.microsoft.com/office/drawing/2014/main" id="{08C2241A-8C08-41AA-B259-484C067F7BB6}"/>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27453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多视点三维重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768887994"/>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应急公交</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备车点选址模型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案例分析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2235836"/>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地铁网络</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脆弱性分析</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22" name="矩形 21">
            <a:extLst>
              <a:ext uri="{FF2B5EF4-FFF2-40B4-BE49-F238E27FC236}">
                <a16:creationId xmlns:a16="http://schemas.microsoft.com/office/drawing/2014/main" id="{6B7254BF-BA23-0441-A300-C7A701073B41}"/>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26114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3">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7E7B6715-21D0-8846-B5C2-C73A663EB4CF}"/>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77D7FEB6-6C1F-9242-B006-94849EB00EC6}"/>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778D6C95-9578-6D4B-B0CE-9FF078846B0F}"/>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72BCFD56-AA0F-2041-9E21-2D4F9EA2113F}"/>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7" name="矩形 26">
            <a:extLst>
              <a:ext uri="{FF2B5EF4-FFF2-40B4-BE49-F238E27FC236}">
                <a16:creationId xmlns:a16="http://schemas.microsoft.com/office/drawing/2014/main" id="{0FBA680A-7290-4E3B-B523-50CF8AE5E8E8}"/>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17102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无监督深度学习构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024653749"/>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地铁网络</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脆弱性分析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案例分析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107207"/>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应急公交</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备车点选址模型</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3482801"/>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27BDA0AD-8DB3-744E-B347-4B10799ACB2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3FEF23A3-79EA-594D-A632-F9C344760B9D}"/>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FC57E93D-CB7D-784F-AA8D-0A8A0F1A5CAA}"/>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74E6B1C-207B-0149-8607-5C2925B86DB4}"/>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615CE6B0-8794-724F-9D97-DF6C3B697413}"/>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9" name="矩形 28">
            <a:extLst>
              <a:ext uri="{FF2B5EF4-FFF2-40B4-BE49-F238E27FC236}">
                <a16:creationId xmlns:a16="http://schemas.microsoft.com/office/drawing/2014/main" id="{844B6D5E-7E5A-460E-86CA-68F29F1EB67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30" name="矩形 29">
            <a:extLst>
              <a:ext uri="{FF2B5EF4-FFF2-40B4-BE49-F238E27FC236}">
                <a16:creationId xmlns:a16="http://schemas.microsoft.com/office/drawing/2014/main" id="{D5B01104-943F-48F2-8741-8018CE4926FA}"/>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35" name="矩形 34">
            <a:extLst>
              <a:ext uri="{FF2B5EF4-FFF2-40B4-BE49-F238E27FC236}">
                <a16:creationId xmlns:a16="http://schemas.microsoft.com/office/drawing/2014/main" id="{D0E066C7-C9B9-45C1-81BE-A10B3786C12C}"/>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28361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实验与成果">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2320483725"/>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地铁网络</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脆弱性分析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应急公交</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备车点选址模型</a:t>
                      </a:r>
                      <a:endParaRPr lang="en-US" altLang="zh-CN"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989336"/>
            <a:ext cx="1981044" cy="905393"/>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案例分析</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43649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406052F2-5099-9448-A080-DB1FD5B54343}"/>
              </a:ext>
            </a:extLst>
          </p:cNvPr>
          <p:cNvPicPr>
            <a:picLocks noChangeAspect="1"/>
          </p:cNvPicPr>
          <p:nvPr userDrawn="1"/>
        </p:nvPicPr>
        <p:blipFill rotWithShape="1">
          <a:blip r:embed="rId3">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0AAA32C7-640D-CA45-9404-090F4A3CF0C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ED7D2048-D466-8644-8134-D708313F5E95}"/>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E295C3E-FAF1-8C40-A655-360C2ADD1E3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0E5C0682-7C1A-3E49-B2F4-B3CAA618A132}"/>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3" name="矩形 22">
            <a:extLst>
              <a:ext uri="{FF2B5EF4-FFF2-40B4-BE49-F238E27FC236}">
                <a16:creationId xmlns:a16="http://schemas.microsoft.com/office/drawing/2014/main" id="{6526F4C1-3488-4481-8019-33D7108B275E}"/>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26" name="矩形 25">
            <a:extLst>
              <a:ext uri="{FF2B5EF4-FFF2-40B4-BE49-F238E27FC236}">
                <a16:creationId xmlns:a16="http://schemas.microsoft.com/office/drawing/2014/main" id="{DCFECDE8-EE7F-4015-AD35-598C7B91C474}"/>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8" name="矩形 27">
            <a:extLst>
              <a:ext uri="{FF2B5EF4-FFF2-40B4-BE49-F238E27FC236}">
                <a16:creationId xmlns:a16="http://schemas.microsoft.com/office/drawing/2014/main" id="{28F3CF9D-51D2-4585-96D1-D0B359ED137C}"/>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282152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工作总结">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27273007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地铁网络</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脆弱性分析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应急公交</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备车点选址模型</a:t>
                      </a:r>
                      <a:endParaRPr lang="en-US" altLang="zh-CN"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案例分析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工作总结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4877666"/>
            <a:ext cx="1981044" cy="88480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总结</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525326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B30077D3-EEFC-1D4F-89B2-CFE1233E374C}"/>
              </a:ext>
            </a:extLst>
          </p:cNvPr>
          <p:cNvPicPr>
            <a:picLocks noChangeAspect="1"/>
          </p:cNvPicPr>
          <p:nvPr userDrawn="1"/>
        </p:nvPicPr>
        <p:blipFill rotWithShape="1">
          <a:blip r:embed="rId3">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2012853C-7F98-A444-8D36-7C7FBC9EF87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C6911E8A-97B0-A640-81E2-BEE243C58958}"/>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2F550D4-436E-CE4E-B12C-A63E255ADC4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BA43D6BD-8127-7A4B-82DA-60413BA4B829}"/>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3" name="矩形 22">
            <a:extLst>
              <a:ext uri="{FF2B5EF4-FFF2-40B4-BE49-F238E27FC236}">
                <a16:creationId xmlns:a16="http://schemas.microsoft.com/office/drawing/2014/main" id="{5E420EB6-FD07-4028-9AF0-CA9D228AF122}"/>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26" name="矩形 25">
            <a:extLst>
              <a:ext uri="{FF2B5EF4-FFF2-40B4-BE49-F238E27FC236}">
                <a16:creationId xmlns:a16="http://schemas.microsoft.com/office/drawing/2014/main" id="{E249005C-7530-4D42-82BF-C857F499C79D}"/>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8" name="矩形 27">
            <a:extLst>
              <a:ext uri="{FF2B5EF4-FFF2-40B4-BE49-F238E27FC236}">
                <a16:creationId xmlns:a16="http://schemas.microsoft.com/office/drawing/2014/main" id="{A7A5102D-926D-411C-827B-54795813EF3F}"/>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235900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于模板">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010F99-158F-8045-B012-19A81619EAC8}"/>
              </a:ext>
            </a:extLst>
          </p:cNvPr>
          <p:cNvPicPr>
            <a:picLocks noChangeAspect="1"/>
          </p:cNvPicPr>
          <p:nvPr userDrawn="1"/>
        </p:nvPicPr>
        <p:blipFill>
          <a:blip r:embed="rId2"/>
          <a:stretch>
            <a:fillRect/>
          </a:stretch>
        </p:blipFill>
        <p:spPr>
          <a:xfrm>
            <a:off x="62686" y="21712"/>
            <a:ext cx="864499" cy="789325"/>
          </a:xfrm>
          <a:prstGeom prst="rect">
            <a:avLst/>
          </a:prstGeom>
        </p:spPr>
      </p:pic>
      <p:sp>
        <p:nvSpPr>
          <p:cNvPr id="7" name="内容占位符 6">
            <a:extLst>
              <a:ext uri="{FF2B5EF4-FFF2-40B4-BE49-F238E27FC236}">
                <a16:creationId xmlns:a16="http://schemas.microsoft.com/office/drawing/2014/main" id="{12B3676F-A4E5-4243-BC21-29B189A7FD14}"/>
              </a:ext>
            </a:extLst>
          </p:cNvPr>
          <p:cNvSpPr>
            <a:spLocks noGrp="1"/>
          </p:cNvSpPr>
          <p:nvPr>
            <p:ph sz="quarter" idx="10" hasCustomPrompt="1"/>
          </p:nvPr>
        </p:nvSpPr>
        <p:spPr>
          <a:xfrm>
            <a:off x="927185" y="214048"/>
            <a:ext cx="1807873" cy="404652"/>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1" lang="zh-CN" altLang="en-US" sz="2000" b="1" kern="1200" spc="110" noProof="0" dirty="0" smtClean="0">
                <a:solidFill>
                  <a:srgbClr val="005BAC"/>
                </a:solidFill>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110" normalizeH="0" baseline="0" noProof="0" dirty="0">
                <a:ln>
                  <a:noFill/>
                </a:ln>
                <a:solidFill>
                  <a:srgbClr val="005BAC"/>
                </a:solidFill>
                <a:effectLst/>
                <a:uLnTx/>
                <a:uFillTx/>
                <a:latin typeface="Microsoft YaHei" panose="020B0503020204020204" pitchFamily="34" charset="-122"/>
                <a:ea typeface="Microsoft YaHei" panose="020B0503020204020204" pitchFamily="34" charset="-122"/>
                <a:cs typeface="+mn-cs"/>
              </a:rPr>
              <a:t>资源和示例</a:t>
            </a:r>
          </a:p>
        </p:txBody>
      </p:sp>
      <p:sp>
        <p:nvSpPr>
          <p:cNvPr id="2" name="标题 1">
            <a:extLst>
              <a:ext uri="{FF2B5EF4-FFF2-40B4-BE49-F238E27FC236}">
                <a16:creationId xmlns:a16="http://schemas.microsoft.com/office/drawing/2014/main" id="{9CF4CEA5-49E3-4036-94B4-1AEC7B74A19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6057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52969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9" r:id="rId5"/>
    <p:sldLayoutId id="2147483656" r:id="rId6"/>
    <p:sldLayoutId id="2147483657" r:id="rId7"/>
    <p:sldLayoutId id="2147483658" r:id="rId8"/>
    <p:sldLayoutId id="2147483660" r:id="rId9"/>
    <p:sldLayoutId id="2147483661"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60.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chart" Target="../charts/chart1.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40CB50-82ED-9D47-B265-A43FD755B343}"/>
              </a:ext>
            </a:extLst>
          </p:cNvPr>
          <p:cNvSpPr>
            <a:spLocks noGrp="1"/>
          </p:cNvSpPr>
          <p:nvPr>
            <p:ph sz="quarter" idx="10"/>
          </p:nvPr>
        </p:nvSpPr>
        <p:spPr>
          <a:xfrm>
            <a:off x="1319604" y="2156914"/>
            <a:ext cx="9552791" cy="1541665"/>
          </a:xfrm>
        </p:spPr>
        <p:txBody>
          <a:bodyPr/>
          <a:lstStyle/>
          <a:p>
            <a:r>
              <a:rPr kumimoji="1" lang="zh-CN" altLang="en-US" dirty="0"/>
              <a:t>基于地铁网络脆弱性分析的</a:t>
            </a:r>
            <a:endParaRPr kumimoji="1" lang="en-US" altLang="zh-CN" dirty="0"/>
          </a:p>
          <a:p>
            <a:r>
              <a:rPr kumimoji="1" lang="zh-CN" altLang="en-US" dirty="0"/>
              <a:t>应急公交备车点选址研究</a:t>
            </a:r>
            <a:endParaRPr kumimoji="1" lang="en-US" altLang="zh-CN" dirty="0"/>
          </a:p>
          <a:p>
            <a:r>
              <a:rPr kumimoji="1" lang="zh-CN" altLang="en-US" sz="2800" b="0" dirty="0"/>
              <a:t>本科毕业答辩</a:t>
            </a:r>
          </a:p>
        </p:txBody>
      </p:sp>
      <p:sp>
        <p:nvSpPr>
          <p:cNvPr id="3" name="内容占位符 2">
            <a:extLst>
              <a:ext uri="{FF2B5EF4-FFF2-40B4-BE49-F238E27FC236}">
                <a16:creationId xmlns:a16="http://schemas.microsoft.com/office/drawing/2014/main" id="{B436FDC4-CEC4-1B4F-889E-BE578FF199EA}"/>
              </a:ext>
            </a:extLst>
          </p:cNvPr>
          <p:cNvSpPr>
            <a:spLocks noGrp="1"/>
          </p:cNvSpPr>
          <p:nvPr>
            <p:ph sz="quarter" idx="11"/>
          </p:nvPr>
        </p:nvSpPr>
        <p:spPr>
          <a:xfrm>
            <a:off x="854125" y="4528174"/>
            <a:ext cx="10483750" cy="312831"/>
          </a:xfrm>
        </p:spPr>
        <p:txBody>
          <a:bodyPr/>
          <a:lstStyle/>
          <a:p>
            <a:r>
              <a:rPr lang="zh-CN" altLang="en-US" dirty="0"/>
              <a:t>答辩</a:t>
            </a:r>
            <a:r>
              <a:rPr kumimoji="1" lang="zh-CN" altLang="en-US" dirty="0"/>
              <a:t>人：宋 禧</a:t>
            </a:r>
            <a:r>
              <a:rPr kumimoji="1" lang="en-US" altLang="zh-CN" dirty="0"/>
              <a:t>	</a:t>
            </a:r>
            <a:r>
              <a:rPr kumimoji="1" lang="zh-CN" altLang="en-US" dirty="0"/>
              <a:t>指导老师：滕 靖</a:t>
            </a:r>
            <a:endParaRPr lang="en-US" altLang="zh-CN" dirty="0"/>
          </a:p>
          <a:p>
            <a:endParaRPr lang="en-US" altLang="zh-CN" sz="600" dirty="0"/>
          </a:p>
          <a:p>
            <a:r>
              <a:rPr kumimoji="1" lang="zh-CN" altLang="en-US" dirty="0"/>
              <a:t>交通运输工程学院</a:t>
            </a:r>
            <a:endParaRPr kumimoji="1" lang="en-US" altLang="zh-CN" dirty="0"/>
          </a:p>
          <a:p>
            <a:endParaRPr kumimoji="1" lang="en-US" altLang="zh-CN" sz="800" dirty="0"/>
          </a:p>
          <a:p>
            <a:r>
              <a:rPr lang="en-US" altLang="zh-CN" dirty="0"/>
              <a:t>2024 </a:t>
            </a:r>
            <a:r>
              <a:rPr lang="zh-CN" altLang="en-US" dirty="0"/>
              <a:t>年 </a:t>
            </a:r>
            <a:r>
              <a:rPr lang="en-US" altLang="zh-CN" dirty="0"/>
              <a:t>6 </a:t>
            </a:r>
            <a:r>
              <a:rPr lang="zh-CN" altLang="en-US" dirty="0"/>
              <a:t>月 </a:t>
            </a:r>
            <a:r>
              <a:rPr lang="en-US" altLang="zh-CN" dirty="0"/>
              <a:t>11 </a:t>
            </a:r>
            <a:r>
              <a:rPr lang="zh-CN" altLang="en-US" dirty="0"/>
              <a:t>日</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247957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顶角 20">
            <a:extLst>
              <a:ext uri="{FF2B5EF4-FFF2-40B4-BE49-F238E27FC236}">
                <a16:creationId xmlns:a16="http://schemas.microsoft.com/office/drawing/2014/main" id="{5A10D5EE-0356-4DB1-9B17-FF447E3A0EEA}"/>
              </a:ext>
            </a:extLst>
          </p:cNvPr>
          <p:cNvSpPr/>
          <p:nvPr/>
        </p:nvSpPr>
        <p:spPr>
          <a:xfrm>
            <a:off x="8930623" y="1986143"/>
            <a:ext cx="3143389" cy="4295843"/>
          </a:xfrm>
          <a:prstGeom prst="round2SameRect">
            <a:avLst>
              <a:gd name="adj1" fmla="val 11004"/>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lnSpc>
                <a:spcPct val="90000"/>
              </a:lnSpc>
              <a:spcBef>
                <a:spcPts val="1000"/>
              </a:spcBef>
              <a:buClr>
                <a:srgbClr val="004DA1"/>
              </a:buClr>
              <a:buSzPct val="120000"/>
            </a:pPr>
            <a:endParaRPr lang="en-US" altLang="zh-CN" sz="2000" dirty="0">
              <a:solidFill>
                <a:schemeClr val="tx1"/>
              </a:solidFill>
              <a:latin typeface="+mn-ea"/>
            </a:endParaRPr>
          </a:p>
          <a:p>
            <a:pPr algn="ctr">
              <a:lnSpc>
                <a:spcPct val="90000"/>
              </a:lnSpc>
              <a:spcBef>
                <a:spcPts val="1000"/>
              </a:spcBef>
              <a:buClr>
                <a:srgbClr val="004DA1"/>
              </a:buClr>
              <a:buSzPct val="120000"/>
            </a:pPr>
            <a:endParaRPr lang="en-US" altLang="zh-CN" sz="2000" dirty="0">
              <a:solidFill>
                <a:schemeClr val="tx1"/>
              </a:solidFill>
              <a:latin typeface="+mn-ea"/>
            </a:endParaRPr>
          </a:p>
          <a:p>
            <a:pPr>
              <a:lnSpc>
                <a:spcPct val="90000"/>
              </a:lnSpc>
              <a:spcBef>
                <a:spcPts val="1000"/>
              </a:spcBef>
              <a:buClr>
                <a:srgbClr val="004DA1"/>
              </a:buClr>
              <a:buSzPct val="120000"/>
            </a:pPr>
            <a:endParaRPr lang="en-US" altLang="zh-CN" sz="2000" dirty="0">
              <a:solidFill>
                <a:schemeClr val="tx1"/>
              </a:solidFill>
              <a:latin typeface="+mn-ea"/>
            </a:endParaRPr>
          </a:p>
        </p:txBody>
      </p:sp>
      <p:sp>
        <p:nvSpPr>
          <p:cNvPr id="2" name="文本占位符 1">
            <a:extLst>
              <a:ext uri="{FF2B5EF4-FFF2-40B4-BE49-F238E27FC236}">
                <a16:creationId xmlns:a16="http://schemas.microsoft.com/office/drawing/2014/main" id="{C21C85FF-9CD5-F140-BD5C-ED213955945D}"/>
              </a:ext>
            </a:extLst>
          </p:cNvPr>
          <p:cNvSpPr>
            <a:spLocks noGrp="1"/>
          </p:cNvSpPr>
          <p:nvPr>
            <p:ph type="body" sz="quarter" idx="13"/>
          </p:nvPr>
        </p:nvSpPr>
        <p:spPr/>
        <p:txBody>
          <a:bodyPr/>
          <a:lstStyle/>
          <a:p>
            <a:r>
              <a:rPr kumimoji="1" lang="zh-CN" altLang="en-US" dirty="0"/>
              <a:t>客流分配模型</a:t>
            </a:r>
          </a:p>
        </p:txBody>
      </p:sp>
      <p:sp>
        <p:nvSpPr>
          <p:cNvPr id="3" name="矩形: 圆角 2">
            <a:extLst>
              <a:ext uri="{FF2B5EF4-FFF2-40B4-BE49-F238E27FC236}">
                <a16:creationId xmlns:a16="http://schemas.microsoft.com/office/drawing/2014/main" id="{8E130FFB-B938-416B-8FB2-9212A36D383F}"/>
              </a:ext>
            </a:extLst>
          </p:cNvPr>
          <p:cNvSpPr/>
          <p:nvPr/>
        </p:nvSpPr>
        <p:spPr>
          <a:xfrm>
            <a:off x="2405696" y="1268031"/>
            <a:ext cx="1773014"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rgbClr val="004DA1"/>
              </a:buClr>
              <a:buSzPct val="120000"/>
            </a:pPr>
            <a:r>
              <a:rPr lang="zh-CN" altLang="en-US" sz="2000" dirty="0">
                <a:latin typeface="Arial" panose="020B0604020202020204" pitchFamily="34" charset="0"/>
                <a:ea typeface="微软雅黑" panose="020B0503020204020204" pitchFamily="34" charset="-122"/>
              </a:rPr>
              <a:t>有效路径搜索</a:t>
            </a:r>
            <a:endParaRPr lang="en-US" altLang="zh-CN" sz="2000" dirty="0">
              <a:solidFill>
                <a:schemeClr val="tx1"/>
              </a:solidFill>
              <a:latin typeface="Arial" panose="020B0604020202020204" pitchFamily="34" charset="0"/>
              <a:ea typeface="微软雅黑" panose="020B0503020204020204" pitchFamily="34" charset="-122"/>
            </a:endParaRPr>
          </a:p>
        </p:txBody>
      </p:sp>
      <p:sp>
        <p:nvSpPr>
          <p:cNvPr id="4" name="矩形: 圆角 3">
            <a:extLst>
              <a:ext uri="{FF2B5EF4-FFF2-40B4-BE49-F238E27FC236}">
                <a16:creationId xmlns:a16="http://schemas.microsoft.com/office/drawing/2014/main" id="{6CF452F7-734D-4F75-BD89-F90674AB4394}"/>
              </a:ext>
            </a:extLst>
          </p:cNvPr>
          <p:cNvSpPr/>
          <p:nvPr/>
        </p:nvSpPr>
        <p:spPr>
          <a:xfrm>
            <a:off x="5401377" y="1268027"/>
            <a:ext cx="2803332"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rgbClr val="004DA1"/>
              </a:buClr>
              <a:buSzPct val="120000"/>
            </a:pPr>
            <a:r>
              <a:rPr lang="zh-CN" altLang="en-US" sz="2000" dirty="0">
                <a:latin typeface="Arial" panose="020B0604020202020204" pitchFamily="34" charset="0"/>
                <a:ea typeface="微软雅黑" panose="020B0503020204020204" pitchFamily="34" charset="-122"/>
              </a:rPr>
              <a:t>乘客出行广义费用函数</a:t>
            </a:r>
            <a:endParaRPr lang="en-US" altLang="zh-CN" sz="2000" dirty="0">
              <a:solidFill>
                <a:schemeClr val="tx1"/>
              </a:solidFill>
              <a:latin typeface="Arial" panose="020B0604020202020204" pitchFamily="34" charset="0"/>
              <a:ea typeface="微软雅黑" panose="020B0503020204020204" pitchFamily="34" charset="-122"/>
            </a:endParaRPr>
          </a:p>
        </p:txBody>
      </p:sp>
      <p:sp>
        <p:nvSpPr>
          <p:cNvPr id="5" name="矩形: 圆角 4">
            <a:extLst>
              <a:ext uri="{FF2B5EF4-FFF2-40B4-BE49-F238E27FC236}">
                <a16:creationId xmlns:a16="http://schemas.microsoft.com/office/drawing/2014/main" id="{BE31DA2D-648F-44EF-8B9F-21D9E43F0F65}"/>
              </a:ext>
            </a:extLst>
          </p:cNvPr>
          <p:cNvSpPr/>
          <p:nvPr/>
        </p:nvSpPr>
        <p:spPr>
          <a:xfrm>
            <a:off x="9427376" y="1268030"/>
            <a:ext cx="2326001"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rgbClr val="004DA1"/>
              </a:buClr>
              <a:buSzPct val="120000"/>
            </a:pPr>
            <a:r>
              <a:rPr lang="zh-CN" altLang="en-US" sz="2000" dirty="0">
                <a:latin typeface="Arial" panose="020B0604020202020204" pitchFamily="34" charset="0"/>
                <a:ea typeface="微软雅黑" panose="020B0503020204020204" pitchFamily="34" charset="-122"/>
              </a:rPr>
              <a:t>出行路径选择模型</a:t>
            </a:r>
            <a:endParaRPr lang="en-US" altLang="zh-CN" sz="2000" dirty="0">
              <a:solidFill>
                <a:schemeClr val="tx1"/>
              </a:solidFill>
              <a:latin typeface="Arial" panose="020B0604020202020204" pitchFamily="34" charset="0"/>
              <a:ea typeface="微软雅黑" panose="020B0503020204020204" pitchFamily="34" charset="-122"/>
            </a:endParaRPr>
          </a:p>
        </p:txBody>
      </p:sp>
      <p:sp>
        <p:nvSpPr>
          <p:cNvPr id="6" name="右箭头 28">
            <a:extLst>
              <a:ext uri="{FF2B5EF4-FFF2-40B4-BE49-F238E27FC236}">
                <a16:creationId xmlns:a16="http://schemas.microsoft.com/office/drawing/2014/main" id="{EEBBC65F-42A7-48C1-A7AA-F4C6EAA7A197}"/>
              </a:ext>
            </a:extLst>
          </p:cNvPr>
          <p:cNvSpPr/>
          <p:nvPr/>
        </p:nvSpPr>
        <p:spPr>
          <a:xfrm>
            <a:off x="4460662" y="1371178"/>
            <a:ext cx="658762" cy="376755"/>
          </a:xfrm>
          <a:prstGeom prst="rightArrow">
            <a:avLst/>
          </a:prstGeom>
          <a:gradFill flip="none" rotWithShape="1">
            <a:gsLst>
              <a:gs pos="0">
                <a:srgbClr val="4A82E1"/>
              </a:gs>
              <a:gs pos="100000">
                <a:srgbClr val="3F70C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7" name="右箭头 28">
            <a:extLst>
              <a:ext uri="{FF2B5EF4-FFF2-40B4-BE49-F238E27FC236}">
                <a16:creationId xmlns:a16="http://schemas.microsoft.com/office/drawing/2014/main" id="{8B54469D-F9A9-4CA1-AD62-74E4E329BFBE}"/>
              </a:ext>
            </a:extLst>
          </p:cNvPr>
          <p:cNvSpPr/>
          <p:nvPr/>
        </p:nvSpPr>
        <p:spPr>
          <a:xfrm>
            <a:off x="8486661" y="1371178"/>
            <a:ext cx="658762" cy="376755"/>
          </a:xfrm>
          <a:prstGeom prst="rightArrow">
            <a:avLst/>
          </a:prstGeom>
          <a:gradFill flip="none" rotWithShape="1">
            <a:gsLst>
              <a:gs pos="0">
                <a:srgbClr val="4A82E1"/>
              </a:gs>
              <a:gs pos="100000">
                <a:srgbClr val="3F70C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9" name="矩形: 圆顶角 8">
            <a:extLst>
              <a:ext uri="{FF2B5EF4-FFF2-40B4-BE49-F238E27FC236}">
                <a16:creationId xmlns:a16="http://schemas.microsoft.com/office/drawing/2014/main" id="{937D0BAA-C247-4A34-B708-723F53A33A09}"/>
              </a:ext>
            </a:extLst>
          </p:cNvPr>
          <p:cNvSpPr/>
          <p:nvPr/>
        </p:nvSpPr>
        <p:spPr>
          <a:xfrm>
            <a:off x="4684987" y="1982753"/>
            <a:ext cx="3926253" cy="4299233"/>
          </a:xfrm>
          <a:prstGeom prst="round2SameRect">
            <a:avLst>
              <a:gd name="adj1" fmla="val 11004"/>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lnSpc>
                <a:spcPct val="90000"/>
              </a:lnSpc>
              <a:spcBef>
                <a:spcPts val="1000"/>
              </a:spcBef>
              <a:buClr>
                <a:srgbClr val="004DA1"/>
              </a:buClr>
              <a:buSzPct val="120000"/>
            </a:pPr>
            <a:endParaRPr lang="en-US" altLang="zh-CN" sz="2000" dirty="0">
              <a:solidFill>
                <a:schemeClr val="tx1"/>
              </a:solidFill>
              <a:latin typeface="+mn-ea"/>
            </a:endParaRPr>
          </a:p>
          <a:p>
            <a:pPr algn="ctr">
              <a:lnSpc>
                <a:spcPct val="90000"/>
              </a:lnSpc>
              <a:spcBef>
                <a:spcPts val="1000"/>
              </a:spcBef>
              <a:buClr>
                <a:srgbClr val="004DA1"/>
              </a:buClr>
              <a:buSzPct val="120000"/>
            </a:pPr>
            <a:endParaRPr lang="en-US" altLang="zh-CN" sz="2000" dirty="0">
              <a:solidFill>
                <a:schemeClr val="tx1"/>
              </a:solidFill>
              <a:latin typeface="+mn-ea"/>
            </a:endParaRPr>
          </a:p>
          <a:p>
            <a:pPr>
              <a:lnSpc>
                <a:spcPct val="90000"/>
              </a:lnSpc>
              <a:spcBef>
                <a:spcPts val="1000"/>
              </a:spcBef>
              <a:buClr>
                <a:srgbClr val="004DA1"/>
              </a:buClr>
              <a:buSzPct val="120000"/>
            </a:pPr>
            <a:endParaRPr lang="en-US" altLang="zh-CN" sz="2000" dirty="0">
              <a:solidFill>
                <a:schemeClr val="tx1"/>
              </a:solidFill>
              <a:latin typeface="+mn-ea"/>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E0169CD-6682-483F-B052-CBD6FD16CA4A}"/>
                  </a:ext>
                </a:extLst>
              </p:cNvPr>
              <p:cNvSpPr txBox="1"/>
              <p:nvPr/>
            </p:nvSpPr>
            <p:spPr>
              <a:xfrm>
                <a:off x="4819393" y="1986170"/>
                <a:ext cx="3775525" cy="4320606"/>
              </a:xfrm>
              <a:prstGeom prst="rect">
                <a:avLst/>
              </a:prstGeom>
              <a:noFill/>
            </p:spPr>
            <p:txBody>
              <a:bodyPr wrap="square">
                <a:spAutoFit/>
              </a:bodyPr>
              <a:lstStyle/>
              <a:p>
                <a:pPr marL="342900" indent="-342900">
                  <a:spcBef>
                    <a:spcPts val="1000"/>
                  </a:spcBef>
                  <a:buClr>
                    <a:srgbClr val="004DA1"/>
                  </a:buClr>
                  <a:buSzPct val="12000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候车时间</a:t>
                </a:r>
                <a:endParaRPr lang="en-US" altLang="zh-CN" sz="1600" i="1" kern="100" dirty="0">
                  <a:solidFill>
                    <a:schemeClr val="tx1"/>
                  </a:solidFill>
                  <a:latin typeface="Cambria Math" panose="02040503050406030204" pitchFamily="18" charset="0"/>
                  <a:ea typeface="宋体" panose="02010600030101010101" pitchFamily="2" charset="-122"/>
                  <a:cs typeface="Times New Roman" panose="02020603050405020304" pitchFamily="18" charset="0"/>
                </a:endParaRPr>
              </a:p>
              <a:p>
                <a:pPr>
                  <a:spcBef>
                    <a:spcPts val="1000"/>
                  </a:spcBef>
                  <a:buClr>
                    <a:srgbClr val="004DA1"/>
                  </a:buClr>
                  <a:buSzPct val="120000"/>
                </a:pPr>
                <a14:m>
                  <m:oMathPara xmlns:m="http://schemas.openxmlformats.org/officeDocument/2006/math">
                    <m:oMathParaPr>
                      <m:jc m:val="center"/>
                    </m:oMathParaPr>
                    <m:oMath xmlns:m="http://schemas.openxmlformats.org/officeDocument/2006/math">
                      <m:r>
                        <a:rPr lang="x-none" altLang="zh-CN" sz="14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sSubSup>
                        <m:sSubSupPr>
                          <m:ctrlPr>
                            <a:rPr lang="zh-CN" altLang="zh-CN" sz="1400" i="1">
                              <a:solidFill>
                                <a:schemeClr val="tx1"/>
                              </a:solidFill>
                              <a:effectLst/>
                              <a:latin typeface="Cambria Math" panose="02040503050406030204" pitchFamily="18" charset="0"/>
                              <a:ea typeface="Cambria Math" panose="02040503050406030204" pitchFamily="18" charset="0"/>
                            </a:rPr>
                          </m:ctrlPr>
                        </m:sSubSupPr>
                        <m:e>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𝑇</m:t>
                          </m:r>
                        </m:e>
                        <m:sub>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up>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𝑜𝑑</m:t>
                          </m:r>
                        </m:sup>
                      </m:sSubSup>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subHide m:val="on"/>
                          <m:supHide m:val="on"/>
                          <m:ctrlPr>
                            <a:rPr lang="zh-CN" altLang="zh-CN" sz="1400" i="1">
                              <a:solidFill>
                                <a:schemeClr val="tx1"/>
                              </a:solidFill>
                              <a:effectLst/>
                              <a:latin typeface="Cambria Math" panose="02040503050406030204" pitchFamily="18" charset="0"/>
                              <a:ea typeface="Cambria Math" panose="02040503050406030204" pitchFamily="18" charset="0"/>
                            </a:rPr>
                          </m:ctrlPr>
                        </m:naryPr>
                        <m:sub/>
                        <m:sup/>
                        <m:e>
                          <m:d>
                            <m:dPr>
                              <m:ctrlPr>
                                <a:rPr lang="zh-CN" altLang="zh-CN" sz="1400" i="1">
                                  <a:solidFill>
                                    <a:schemeClr val="tx1"/>
                                  </a:solidFill>
                                  <a:effectLst/>
                                  <a:latin typeface="Cambria Math" panose="02040503050406030204" pitchFamily="18" charset="0"/>
                                  <a:ea typeface="Cambria Math" panose="02040503050406030204" pitchFamily="18" charset="0"/>
                                </a:rPr>
                              </m:ctrlPr>
                            </m:dPr>
                            <m:e>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SubSup>
                                <m:sSubSupPr>
                                  <m:ctrlPr>
                                    <a:rPr lang="zh-CN" altLang="zh-CN" sz="1400" i="1">
                                      <a:solidFill>
                                        <a:schemeClr val="tx1"/>
                                      </a:solidFill>
                                      <a:effectLst/>
                                      <a:latin typeface="Cambria Math" panose="02040503050406030204" pitchFamily="18" charset="0"/>
                                      <a:ea typeface="Cambria Math" panose="02040503050406030204" pitchFamily="18" charset="0"/>
                                    </a:rPr>
                                  </m:ctrlPr>
                                </m:sSubSupPr>
                                <m:e>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up>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𝑜𝑑</m:t>
                                  </m:r>
                                </m:sup>
                              </m:sSubSup>
                            </m:e>
                          </m:d>
                          <m:f>
                            <m:fPr>
                              <m:ctrlPr>
                                <a:rPr lang="zh-CN" altLang="zh-CN" sz="1400" i="1">
                                  <a:solidFill>
                                    <a:schemeClr val="tx1"/>
                                  </a:solidFill>
                                  <a:effectLst/>
                                  <a:latin typeface="Cambria Math" panose="02040503050406030204" pitchFamily="18" charset="0"/>
                                  <a:ea typeface="Cambria Math" panose="02040503050406030204" pitchFamily="18" charset="0"/>
                                </a:rPr>
                              </m:ctrlPr>
                            </m:fPr>
                            <m:num>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sSub>
                            <m:sSubPr>
                              <m:ctrlPr>
                                <a:rPr lang="zh-CN" altLang="zh-CN" sz="1400" i="1">
                                  <a:solidFill>
                                    <a:schemeClr val="tx1"/>
                                  </a:solidFill>
                                  <a:effectLst/>
                                  <a:latin typeface="Cambria Math" panose="02040503050406030204" pitchFamily="18" charset="0"/>
                                  <a:ea typeface="Cambria Math" panose="02040503050406030204" pitchFamily="18" charset="0"/>
                                </a:rPr>
                              </m:ctrlPr>
                            </m:sSubPr>
                            <m:e>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e>
                            <m:sub>
                              <m:r>
                                <a:rPr lang="x-none" altLang="zh-CN" sz="1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sub>
                          </m:sSub>
                        </m:e>
                      </m:nary>
                    </m:oMath>
                  </m:oMathPara>
                </a14:m>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spcBef>
                    <a:spcPts val="1000"/>
                  </a:spcBef>
                  <a:buClr>
                    <a:srgbClr val="004DA1"/>
                  </a:buClr>
                  <a:buSzPct val="12000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在车时间</a:t>
                </a:r>
                <a:endParaRPr lang="en-US" altLang="zh-CN" sz="1600" dirty="0">
                  <a:solidFill>
                    <a:schemeClr val="tx1"/>
                  </a:solidFill>
                  <a:latin typeface="微软雅黑" panose="020B0503020204020204" pitchFamily="34" charset="-122"/>
                  <a:ea typeface="微软雅黑" panose="020B0503020204020204" pitchFamily="34" charset="-122"/>
                </a:endParaRPr>
              </a:p>
              <a:p>
                <a:pPr>
                  <a:spcBef>
                    <a:spcPts val="1000"/>
                  </a:spcBef>
                  <a:buClr>
                    <a:srgbClr val="004DA1"/>
                  </a:buClr>
                  <a:buSzPct val="120000"/>
                </a:pPr>
                <a14:m>
                  <m:oMathPara xmlns:m="http://schemas.openxmlformats.org/officeDocument/2006/math">
                    <m:oMathParaPr>
                      <m:jc m:val="center"/>
                    </m:oMathParaPr>
                    <m:oMath xmlns:m="http://schemas.openxmlformats.org/officeDocument/2006/math">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𝑅</m:t>
                      </m:r>
                      <m:sSubSup>
                        <m:sSubSupPr>
                          <m:ctrlPr>
                            <a:rPr lang="zh-CN"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SupPr>
                        <m:e>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𝑇</m:t>
                          </m:r>
                        </m:e>
                        <m:sub>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sub>
                        <m:sup>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𝑜𝑑</m:t>
                          </m:r>
                        </m:sup>
                      </m:sSubSup>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naryPr>
                        <m:sub/>
                        <m:sup/>
                        <m:e>
                          <m:sSubSup>
                            <m:sSubSupPr>
                              <m:ctrlPr>
                                <a:rPr lang="zh-CN"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SupPr>
                            <m:e>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𝑇</m:t>
                              </m:r>
                            </m:e>
                            <m:sub>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𝑖𝑗</m:t>
                              </m:r>
                            </m:sub>
                            <m:sup>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𝑟𝑢𝑛</m:t>
                              </m:r>
                            </m:sup>
                          </m:sSubSup>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e>
                      </m:nary>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nary>
                        <m:naryPr>
                          <m:chr m:val="∑"/>
                          <m:limLoc m:val="undOvr"/>
                          <m:subHide m:val="on"/>
                          <m:supHide m:val="on"/>
                          <m:ctrlPr>
                            <a:rPr lang="zh-CN"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naryPr>
                        <m:sub/>
                        <m:sup/>
                        <m:e>
                          <m:sSubSup>
                            <m:sSubSupPr>
                              <m:ctrlPr>
                                <a:rPr lang="zh-CN"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SupPr>
                            <m:e>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𝑇</m:t>
                              </m:r>
                            </m:e>
                            <m:sub>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sub>
                            <m:sup>
                              <m:r>
                                <a:rPr lang="x-none" altLang="zh-CN" sz="1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𝑠𝑡𝑜𝑝</m:t>
                              </m:r>
                            </m:sup>
                          </m:sSubSup>
                        </m:e>
                      </m:nary>
                    </m:oMath>
                  </m:oMathPara>
                </a14:m>
                <a:endParaRPr lang="en-US" altLang="zh-CN" sz="1600" i="1" kern="100" dirty="0">
                  <a:solidFill>
                    <a:schemeClr val="tx1"/>
                  </a:solidFill>
                  <a:latin typeface="Cambria Math" panose="02040503050406030204" pitchFamily="18" charset="0"/>
                  <a:ea typeface="宋体" panose="02010600030101010101" pitchFamily="2" charset="-122"/>
                  <a:cs typeface="Times New Roman" panose="02020603050405020304" pitchFamily="18" charset="0"/>
                </a:endParaRPr>
              </a:p>
              <a:p>
                <a:pPr marL="342900" indent="-342900">
                  <a:spcBef>
                    <a:spcPts val="1000"/>
                  </a:spcBef>
                  <a:buClr>
                    <a:srgbClr val="004DA1"/>
                  </a:buClr>
                  <a:buSzPct val="12000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换乘时间</a:t>
                </a:r>
                <a:endParaRPr lang="en-US" altLang="zh-CN" sz="1600" dirty="0">
                  <a:solidFill>
                    <a:schemeClr val="tx1"/>
                  </a:solidFill>
                  <a:latin typeface="微软雅黑" panose="020B0503020204020204" pitchFamily="34" charset="-122"/>
                  <a:ea typeface="微软雅黑" panose="020B0503020204020204" pitchFamily="34" charset="-122"/>
                </a:endParaRPr>
              </a:p>
              <a:p>
                <a:pPr>
                  <a:spcBef>
                    <a:spcPts val="1000"/>
                  </a:spcBef>
                  <a:buClr>
                    <a:srgbClr val="004DA1"/>
                  </a:buClr>
                  <a:buSzPct val="120000"/>
                </a:pPr>
                <a14:m>
                  <m:oMathPara xmlns:m="http://schemas.openxmlformats.org/officeDocument/2006/math">
                    <m:oMathParaPr>
                      <m:jc m:val="center"/>
                    </m:oMathParaPr>
                    <m:oMath xmlns:m="http://schemas.openxmlformats.org/officeDocument/2006/math">
                      <m:r>
                        <a:rPr lang="x-none" altLang="zh-CN" sz="1400" i="1" kern="100" smtClean="0">
                          <a:effectLst/>
                          <a:latin typeface="Cambria Math" panose="02040503050406030204" pitchFamily="18" charset="0"/>
                          <a:ea typeface="宋体" panose="02010600030101010101" pitchFamily="2" charset="-122"/>
                          <a:cs typeface="Cambria Math" panose="02040503050406030204" pitchFamily="18" charset="0"/>
                        </a:rPr>
                        <m:t>𝑇</m:t>
                      </m:r>
                      <m:sSubSup>
                        <m:sSubSupPr>
                          <m:ctrlPr>
                            <a:rPr lang="zh-CN" altLang="zh-CN" sz="1400" i="1">
                              <a:effectLst/>
                              <a:latin typeface="Cambria Math" panose="02040503050406030204" pitchFamily="18" charset="0"/>
                              <a:ea typeface="Cambria Math" panose="02040503050406030204" pitchFamily="18" charset="0"/>
                            </a:rPr>
                          </m:ctrlPr>
                        </m:sSubSupPr>
                        <m:e>
                          <m:r>
                            <a:rPr lang="x-none" altLang="zh-CN" sz="1400" i="1" kern="100">
                              <a:effectLst/>
                              <a:latin typeface="Cambria Math" panose="02040503050406030204" pitchFamily="18" charset="0"/>
                              <a:ea typeface="宋体" panose="02010600030101010101" pitchFamily="2" charset="-122"/>
                              <a:cs typeface="Cambria Math" panose="02040503050406030204" pitchFamily="18" charset="0"/>
                            </a:rPr>
                            <m:t>𝑇</m:t>
                          </m:r>
                        </m:e>
                        <m:sub>
                          <m:r>
                            <a:rPr lang="x-none" altLang="zh-CN" sz="1400" i="1" kern="100">
                              <a:effectLst/>
                              <a:latin typeface="Cambria Math" panose="02040503050406030204" pitchFamily="18" charset="0"/>
                              <a:ea typeface="宋体" panose="02010600030101010101" pitchFamily="2" charset="-122"/>
                              <a:cs typeface="Cambria Math" panose="02040503050406030204" pitchFamily="18" charset="0"/>
                            </a:rPr>
                            <m:t>𝑘</m:t>
                          </m:r>
                        </m:sub>
                        <m:sup>
                          <m:r>
                            <a:rPr lang="x-none" altLang="zh-CN" sz="1400" i="1" kern="100">
                              <a:effectLst/>
                              <a:latin typeface="Cambria Math" panose="02040503050406030204" pitchFamily="18" charset="0"/>
                              <a:ea typeface="宋体" panose="02010600030101010101" pitchFamily="2" charset="-122"/>
                              <a:cs typeface="Cambria Math" panose="02040503050406030204" pitchFamily="18" charset="0"/>
                            </a:rPr>
                            <m:t>𝑜𝑑</m:t>
                          </m:r>
                        </m:sup>
                      </m:sSubSup>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altLang="zh-CN" sz="1400" i="1">
                              <a:effectLst/>
                              <a:latin typeface="Cambria Math" panose="02040503050406030204" pitchFamily="18" charset="0"/>
                              <a:ea typeface="Cambria Math" panose="02040503050406030204" pitchFamily="18" charset="0"/>
                            </a:rPr>
                          </m:ctrlPr>
                        </m:naryPr>
                        <m:sub/>
                        <m:sup/>
                        <m:e>
                          <m:sSubSup>
                            <m:sSubSupPr>
                              <m:ctrlPr>
                                <a:rPr lang="zh-CN" altLang="zh-CN" sz="1400" i="1">
                                  <a:effectLst/>
                                  <a:latin typeface="Cambria Math" panose="02040503050406030204" pitchFamily="18" charset="0"/>
                                  <a:ea typeface="Cambria Math" panose="02040503050406030204" pitchFamily="18" charset="0"/>
                                </a:rPr>
                              </m:ctrlPr>
                            </m:sSubSup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𝑙𝑚</m:t>
                              </m:r>
                            </m:sub>
                            <m:sup>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𝑖</m:t>
                              </m:r>
                            </m:sup>
                          </m:sSubSup>
                        </m:e>
                      </m:nary>
                    </m:oMath>
                  </m:oMathPara>
                </a14:m>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spcBef>
                    <a:spcPts val="1000"/>
                  </a:spcBef>
                  <a:buClr>
                    <a:srgbClr val="004DA1"/>
                  </a:buClr>
                  <a:buSzPct val="12000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进出站时间</a:t>
                </a:r>
                <a:endParaRPr lang="en-US" altLang="zh-CN" sz="1600" dirty="0">
                  <a:solidFill>
                    <a:schemeClr val="tx1"/>
                  </a:solidFill>
                  <a:latin typeface="微软雅黑" panose="020B0503020204020204" pitchFamily="34" charset="-122"/>
                  <a:ea typeface="微软雅黑" panose="020B0503020204020204" pitchFamily="34" charset="-122"/>
                </a:endParaRPr>
              </a:p>
              <a:p>
                <a:pPr>
                  <a:spcBef>
                    <a:spcPts val="1000"/>
                  </a:spcBef>
                  <a:buClr>
                    <a:srgbClr val="004DA1"/>
                  </a:buClr>
                  <a:buSzPct val="120000"/>
                </a:pPr>
                <a14:m>
                  <m:oMathPara xmlns:m="http://schemas.openxmlformats.org/officeDocument/2006/math">
                    <m:oMathParaPr>
                      <m:jc m:val="center"/>
                    </m:oMathParaPr>
                    <m:oMath xmlns:m="http://schemas.openxmlformats.org/officeDocument/2006/math">
                      <m:sSubSup>
                        <m:sSubSupPr>
                          <m:ctrlPr>
                            <a:rPr lang="zh-CN" altLang="zh-CN" sz="1400" i="1" kern="100">
                              <a:latin typeface="Cambria Math" panose="02040503050406030204" pitchFamily="18" charset="0"/>
                              <a:ea typeface="宋体" panose="02010600030101010101" pitchFamily="2" charset="-122"/>
                              <a:cs typeface="Times New Roman" panose="02020603050405020304" pitchFamily="18" charset="0"/>
                            </a:rPr>
                          </m:ctrlPr>
                        </m:sSubSupPr>
                        <m:e>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𝐼𝑇</m:t>
                          </m:r>
                        </m:e>
                        <m:sub>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𝑘</m:t>
                          </m:r>
                        </m:sub>
                        <m:sup>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𝑜𝑑</m:t>
                          </m:r>
                        </m:sup>
                      </m:sSubSup>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1400" i="1" kern="100">
                              <a:latin typeface="Cambria Math" panose="02040503050406030204" pitchFamily="18" charset="0"/>
                              <a:ea typeface="宋体" panose="02010600030101010101" pitchFamily="2" charset="-122"/>
                              <a:cs typeface="Times New Roman" panose="02020603050405020304" pitchFamily="18" charset="0"/>
                            </a:rPr>
                          </m:ctrlPr>
                        </m:sSubSupPr>
                        <m:e>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𝑡</m:t>
                          </m:r>
                        </m:e>
                        <m:sub>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𝑖𝑛</m:t>
                          </m:r>
                        </m:sub>
                        <m:sup>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𝑜</m:t>
                          </m:r>
                        </m:sup>
                      </m:sSubSup>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1400" i="1" kern="100">
                              <a:latin typeface="Cambria Math" panose="02040503050406030204" pitchFamily="18" charset="0"/>
                              <a:ea typeface="宋体" panose="02010600030101010101" pitchFamily="2" charset="-122"/>
                              <a:cs typeface="Times New Roman" panose="02020603050405020304" pitchFamily="18" charset="0"/>
                            </a:rPr>
                          </m:ctrlPr>
                        </m:sSubSupPr>
                        <m:e>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𝑡</m:t>
                          </m:r>
                        </m:e>
                        <m:sub>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𝑜𝑢𝑡</m:t>
                          </m:r>
                        </m:sub>
                        <m:sup>
                          <m:r>
                            <a:rPr lang="x-none" altLang="zh-CN" sz="1400" i="1" kern="100">
                              <a:latin typeface="Cambria Math" panose="02040503050406030204" pitchFamily="18" charset="0"/>
                              <a:ea typeface="宋体" panose="02010600030101010101" pitchFamily="2" charset="-122"/>
                              <a:cs typeface="Times New Roman" panose="02020603050405020304" pitchFamily="18" charset="0"/>
                            </a:rPr>
                            <m:t>𝑑</m:t>
                          </m:r>
                        </m:sup>
                      </m:sSubSup>
                    </m:oMath>
                  </m:oMathPara>
                </a14:m>
                <a:endParaRPr lang="en-US" altLang="zh-CN" sz="1400" i="1" kern="100" dirty="0">
                  <a:latin typeface="Cambria Math" panose="02040503050406030204" pitchFamily="18" charset="0"/>
                  <a:ea typeface="宋体" panose="02010600030101010101" pitchFamily="2" charset="-122"/>
                  <a:cs typeface="Times New Roman" panose="02020603050405020304" pitchFamily="18" charset="0"/>
                </a:endParaRPr>
              </a:p>
              <a:p>
                <a:pPr marL="342900" indent="-342900">
                  <a:spcBef>
                    <a:spcPts val="1000"/>
                  </a:spcBef>
                  <a:buClr>
                    <a:srgbClr val="004DA1"/>
                  </a:buClr>
                  <a:buSzPct val="12000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拥挤度系数</a:t>
                </a:r>
                <a:endParaRPr lang="en-US" altLang="zh-CN" sz="1600" dirty="0">
                  <a:solidFill>
                    <a:schemeClr val="tx1"/>
                  </a:solidFill>
                  <a:latin typeface="微软雅黑" panose="020B0503020204020204" pitchFamily="34" charset="-122"/>
                  <a:ea typeface="微软雅黑" panose="020B0503020204020204" pitchFamily="34" charset="-122"/>
                </a:endParaRPr>
              </a:p>
              <a:p>
                <a:pPr marL="180000">
                  <a:spcBef>
                    <a:spcPts val="1800"/>
                  </a:spcBef>
                  <a:buClr>
                    <a:srgbClr val="004DA1"/>
                  </a:buClr>
                  <a:buSzPct val="120000"/>
                </a:pPr>
                <a14:m>
                  <m:oMathPara xmlns:m="http://schemas.openxmlformats.org/officeDocument/2006/math">
                    <m:oMathParaPr>
                      <m:jc m:val="center"/>
                    </m:oMathParaPr>
                    <m:oMath xmlns:m="http://schemas.openxmlformats.org/officeDocument/2006/math">
                      <m:r>
                        <a:rPr lang="x-none" altLang="zh-CN" sz="1400" i="1" kern="100" smtClean="0">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400" i="1">
                              <a:effectLst/>
                              <a:latin typeface="Cambria Math" panose="02040503050406030204" pitchFamily="18" charset="0"/>
                              <a:ea typeface="Cambria Math" panose="02040503050406030204" pitchFamily="18" charset="0"/>
                            </a:rPr>
                          </m:ctrlPr>
                        </m:d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e>
                      </m:d>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400" i="1">
                              <a:effectLst/>
                              <a:latin typeface="Cambria Math" panose="02040503050406030204" pitchFamily="18" charset="0"/>
                              <a:ea typeface="Cambria Math" panose="02040503050406030204" pitchFamily="18" charset="0"/>
                            </a:rPr>
                          </m:ctrlPr>
                        </m:dPr>
                        <m:e>
                          <m:eqArr>
                            <m:eqArrPr>
                              <m:ctrlPr>
                                <a:rPr lang="zh-CN" altLang="zh-CN" sz="1400" i="1">
                                  <a:effectLst/>
                                  <a:latin typeface="Cambria Math" panose="02040503050406030204" pitchFamily="18" charset="0"/>
                                  <a:ea typeface="Cambria Math" panose="02040503050406030204" pitchFamily="18" charset="0"/>
                                </a:rPr>
                              </m:ctrlPr>
                            </m:eqArr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&amp;0    &amp;&amp;</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&amp;</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𝛼</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)    &amp;&amp;</m:t>
                              </m:r>
                              <m:sSub>
                                <m:sSubPr>
                                  <m:ctrlPr>
                                    <a:rPr lang="zh-CN" altLang="zh-CN" sz="1400" i="1">
                                      <a:effectLst/>
                                      <a:latin typeface="Cambria Math" panose="02040503050406030204" pitchFamily="18" charset="0"/>
                                      <a:ea typeface="Cambria Math" panose="02040503050406030204" pitchFamily="18" charset="0"/>
                                    </a:rPr>
                                  </m:ctrlPr>
                                </m:sSub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&amp;</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𝛼</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)    &amp;&amp;</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4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qArr>
                        </m:e>
                      </m:d>
                    </m:oMath>
                  </m:oMathPara>
                </a14:m>
                <a:endParaRPr lang="en-US" altLang="zh-CN" sz="16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2E0169CD-6682-483F-B052-CBD6FD16CA4A}"/>
                  </a:ext>
                </a:extLst>
              </p:cNvPr>
              <p:cNvSpPr txBox="1">
                <a:spLocks noRot="1" noChangeAspect="1" noMove="1" noResize="1" noEditPoints="1" noAdjustHandles="1" noChangeArrowheads="1" noChangeShapeType="1" noTextEdit="1"/>
              </p:cNvSpPr>
              <p:nvPr/>
            </p:nvSpPr>
            <p:spPr>
              <a:xfrm>
                <a:off x="4819393" y="1986170"/>
                <a:ext cx="3775525" cy="4320606"/>
              </a:xfrm>
              <a:prstGeom prst="rect">
                <a:avLst/>
              </a:prstGeom>
              <a:blipFill>
                <a:blip r:embed="rId2"/>
                <a:stretch>
                  <a:fillRect l="-1292" t="-10860" r="-2746"/>
                </a:stretch>
              </a:blipFill>
            </p:spPr>
            <p:txBody>
              <a:bodyPr/>
              <a:lstStyle/>
              <a:p>
                <a:r>
                  <a:rPr lang="zh-CN" altLang="en-US">
                    <a:noFill/>
                  </a:rPr>
                  <a:t> </a:t>
                </a:r>
              </a:p>
            </p:txBody>
          </p:sp>
        </mc:Fallback>
      </mc:AlternateContent>
      <p:sp>
        <p:nvSpPr>
          <p:cNvPr id="16" name="矩形: 圆顶角 15">
            <a:extLst>
              <a:ext uri="{FF2B5EF4-FFF2-40B4-BE49-F238E27FC236}">
                <a16:creationId xmlns:a16="http://schemas.microsoft.com/office/drawing/2014/main" id="{FB353A10-8F7C-4E7E-958A-A6EB1B871502}"/>
              </a:ext>
            </a:extLst>
          </p:cNvPr>
          <p:cNvSpPr/>
          <p:nvPr/>
        </p:nvSpPr>
        <p:spPr>
          <a:xfrm>
            <a:off x="2268876" y="1986170"/>
            <a:ext cx="2096728" cy="4299233"/>
          </a:xfrm>
          <a:prstGeom prst="round2SameRect">
            <a:avLst>
              <a:gd name="adj1" fmla="val 11004"/>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lnSpc>
                <a:spcPct val="90000"/>
              </a:lnSpc>
              <a:spcBef>
                <a:spcPts val="1000"/>
              </a:spcBef>
              <a:buClr>
                <a:srgbClr val="004DA1"/>
              </a:buClr>
              <a:buSzPct val="120000"/>
            </a:pPr>
            <a:endParaRPr lang="en-US" altLang="zh-CN" sz="2000" dirty="0">
              <a:solidFill>
                <a:schemeClr val="tx1"/>
              </a:solidFill>
              <a:latin typeface="+mn-ea"/>
            </a:endParaRPr>
          </a:p>
          <a:p>
            <a:pPr algn="ctr">
              <a:lnSpc>
                <a:spcPct val="90000"/>
              </a:lnSpc>
              <a:spcBef>
                <a:spcPts val="1000"/>
              </a:spcBef>
              <a:buClr>
                <a:srgbClr val="004DA1"/>
              </a:buClr>
              <a:buSzPct val="120000"/>
            </a:pPr>
            <a:endParaRPr lang="en-US" altLang="zh-CN" sz="2000" dirty="0">
              <a:solidFill>
                <a:schemeClr val="tx1"/>
              </a:solidFill>
              <a:latin typeface="+mn-ea"/>
            </a:endParaRPr>
          </a:p>
          <a:p>
            <a:pPr>
              <a:lnSpc>
                <a:spcPct val="90000"/>
              </a:lnSpc>
              <a:spcBef>
                <a:spcPts val="1000"/>
              </a:spcBef>
              <a:buClr>
                <a:srgbClr val="004DA1"/>
              </a:buClr>
              <a:buSzPct val="120000"/>
            </a:pPr>
            <a:endParaRPr lang="en-US" altLang="zh-CN" sz="2000" dirty="0">
              <a:solidFill>
                <a:schemeClr val="tx1"/>
              </a:solidFill>
              <a:latin typeface="+mn-ea"/>
            </a:endParaRPr>
          </a:p>
        </p:txBody>
      </p:sp>
      <p:sp>
        <p:nvSpPr>
          <p:cNvPr id="15" name="矩形: 圆角 14">
            <a:extLst>
              <a:ext uri="{FF2B5EF4-FFF2-40B4-BE49-F238E27FC236}">
                <a16:creationId xmlns:a16="http://schemas.microsoft.com/office/drawing/2014/main" id="{94C646DA-7F3A-45E1-87A5-61E65D8771B5}"/>
              </a:ext>
            </a:extLst>
          </p:cNvPr>
          <p:cNvSpPr/>
          <p:nvPr/>
        </p:nvSpPr>
        <p:spPr>
          <a:xfrm>
            <a:off x="2487269" y="2441537"/>
            <a:ext cx="1659942" cy="583059"/>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en-US" altLang="zh-CN" dirty="0">
                <a:solidFill>
                  <a:schemeClr val="tx1"/>
                </a:solidFill>
                <a:latin typeface="Arial" panose="020B0604020202020204" pitchFamily="34" charset="0"/>
                <a:ea typeface="微软雅黑" panose="020B0503020204020204" pitchFamily="34" charset="-122"/>
              </a:rPr>
              <a:t>K</a:t>
            </a:r>
            <a:r>
              <a:rPr lang="zh-CN" altLang="en-US" dirty="0">
                <a:solidFill>
                  <a:schemeClr val="tx1"/>
                </a:solidFill>
                <a:latin typeface="Arial" panose="020B0604020202020204" pitchFamily="34" charset="0"/>
                <a:ea typeface="微软雅黑" panose="020B0503020204020204" pitchFamily="34" charset="-122"/>
              </a:rPr>
              <a:t>短路算法</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17" name="矩形: 圆角 16">
            <a:extLst>
              <a:ext uri="{FF2B5EF4-FFF2-40B4-BE49-F238E27FC236}">
                <a16:creationId xmlns:a16="http://schemas.microsoft.com/office/drawing/2014/main" id="{B6F4289B-923D-4E37-9BA9-C469017CC837}"/>
              </a:ext>
            </a:extLst>
          </p:cNvPr>
          <p:cNvSpPr/>
          <p:nvPr/>
        </p:nvSpPr>
        <p:spPr>
          <a:xfrm>
            <a:off x="2487269" y="3543893"/>
            <a:ext cx="1659943" cy="583059"/>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rgbClr val="004DA1"/>
              </a:buClr>
              <a:buSzPct val="120000"/>
            </a:pPr>
            <a:r>
              <a:rPr lang="zh-CN" altLang="en-US" dirty="0">
                <a:solidFill>
                  <a:schemeClr val="tx1"/>
                </a:solidFill>
                <a:latin typeface="Arial" panose="020B0604020202020204" pitchFamily="34" charset="0"/>
                <a:ea typeface="微软雅黑" panose="020B0503020204020204" pitchFamily="34" charset="-122"/>
              </a:rPr>
              <a:t>有效路径判断</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18" name="矩形: 圆角 17">
            <a:extLst>
              <a:ext uri="{FF2B5EF4-FFF2-40B4-BE49-F238E27FC236}">
                <a16:creationId xmlns:a16="http://schemas.microsoft.com/office/drawing/2014/main" id="{F745638E-4A06-4601-9407-E5C27683399D}"/>
              </a:ext>
            </a:extLst>
          </p:cNvPr>
          <p:cNvSpPr/>
          <p:nvPr/>
        </p:nvSpPr>
        <p:spPr>
          <a:xfrm>
            <a:off x="2487268" y="4646249"/>
            <a:ext cx="1659943" cy="583059"/>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rgbClr val="004DA1"/>
              </a:buClr>
              <a:buSzPct val="120000"/>
            </a:pPr>
            <a:r>
              <a:rPr lang="zh-CN" altLang="en-US" dirty="0">
                <a:solidFill>
                  <a:schemeClr val="tx1"/>
                </a:solidFill>
                <a:latin typeface="Arial" panose="020B0604020202020204" pitchFamily="34" charset="0"/>
                <a:ea typeface="微软雅黑" panose="020B0503020204020204" pitchFamily="34" charset="-122"/>
              </a:rPr>
              <a:t>有效路径集合</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19" name="箭头: 下 18">
            <a:extLst>
              <a:ext uri="{FF2B5EF4-FFF2-40B4-BE49-F238E27FC236}">
                <a16:creationId xmlns:a16="http://schemas.microsoft.com/office/drawing/2014/main" id="{E71C69CD-8C80-49C0-B14A-30DF3AA24A51}"/>
              </a:ext>
            </a:extLst>
          </p:cNvPr>
          <p:cNvSpPr/>
          <p:nvPr/>
        </p:nvSpPr>
        <p:spPr>
          <a:xfrm>
            <a:off x="3178785" y="3145483"/>
            <a:ext cx="276908" cy="314277"/>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箭头: 下 19">
            <a:extLst>
              <a:ext uri="{FF2B5EF4-FFF2-40B4-BE49-F238E27FC236}">
                <a16:creationId xmlns:a16="http://schemas.microsoft.com/office/drawing/2014/main" id="{766B4C07-7DF2-45BF-99E5-E1E2AEA46789}"/>
              </a:ext>
            </a:extLst>
          </p:cNvPr>
          <p:cNvSpPr/>
          <p:nvPr/>
        </p:nvSpPr>
        <p:spPr>
          <a:xfrm>
            <a:off x="3178785" y="4295651"/>
            <a:ext cx="276908" cy="314277"/>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圆角 21">
            <a:extLst>
              <a:ext uri="{FF2B5EF4-FFF2-40B4-BE49-F238E27FC236}">
                <a16:creationId xmlns:a16="http://schemas.microsoft.com/office/drawing/2014/main" id="{5D696458-F298-45A3-A5AD-2E497156B76C}"/>
              </a:ext>
            </a:extLst>
          </p:cNvPr>
          <p:cNvSpPr/>
          <p:nvPr/>
        </p:nvSpPr>
        <p:spPr>
          <a:xfrm>
            <a:off x="9145423" y="2211344"/>
            <a:ext cx="2720371" cy="583059"/>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solidFill>
                  <a:schemeClr val="tx1"/>
                </a:solidFill>
                <a:latin typeface="Arial" panose="020B0604020202020204" pitchFamily="34" charset="0"/>
                <a:ea typeface="微软雅黑" panose="020B0503020204020204" pitchFamily="34" charset="-122"/>
              </a:rPr>
              <a:t>随机效用理论</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23" name="矩形: 圆角 22">
            <a:extLst>
              <a:ext uri="{FF2B5EF4-FFF2-40B4-BE49-F238E27FC236}">
                <a16:creationId xmlns:a16="http://schemas.microsoft.com/office/drawing/2014/main" id="{ECFB8B74-B14E-48DA-B1B5-B7A123D9055B}"/>
              </a:ext>
            </a:extLst>
          </p:cNvPr>
          <p:cNvSpPr/>
          <p:nvPr/>
        </p:nvSpPr>
        <p:spPr>
          <a:xfrm>
            <a:off x="9145424" y="3259129"/>
            <a:ext cx="2720370" cy="583059"/>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en-US" altLang="zh-CN" dirty="0">
                <a:solidFill>
                  <a:schemeClr val="tx1"/>
                </a:solidFill>
                <a:latin typeface="Arial" panose="020B0604020202020204" pitchFamily="34" charset="0"/>
                <a:ea typeface="微软雅黑" panose="020B0503020204020204" pitchFamily="34" charset="-122"/>
              </a:rPr>
              <a:t>Logit</a:t>
            </a:r>
            <a:r>
              <a:rPr lang="zh-CN" altLang="en-US" dirty="0">
                <a:solidFill>
                  <a:schemeClr val="tx1"/>
                </a:solidFill>
                <a:latin typeface="Arial" panose="020B0604020202020204" pitchFamily="34" charset="0"/>
                <a:ea typeface="微软雅黑" panose="020B0503020204020204" pitchFamily="34" charset="-122"/>
              </a:rPr>
              <a:t>选择模型</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24" name="矩形: 圆角 23">
            <a:extLst>
              <a:ext uri="{FF2B5EF4-FFF2-40B4-BE49-F238E27FC236}">
                <a16:creationId xmlns:a16="http://schemas.microsoft.com/office/drawing/2014/main" id="{C1B18AE2-5872-427B-BAE1-8EB278C52DC7}"/>
              </a:ext>
            </a:extLst>
          </p:cNvPr>
          <p:cNvSpPr/>
          <p:nvPr/>
        </p:nvSpPr>
        <p:spPr>
          <a:xfrm>
            <a:off x="9145425" y="4439661"/>
            <a:ext cx="2738862" cy="583059"/>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solidFill>
                  <a:schemeClr val="tx1"/>
                </a:solidFill>
                <a:latin typeface="Arial" panose="020B0604020202020204" pitchFamily="34" charset="0"/>
                <a:ea typeface="微软雅黑" panose="020B0503020204020204" pitchFamily="34" charset="-122"/>
              </a:rPr>
              <a:t>改进</a:t>
            </a:r>
            <a:r>
              <a:rPr lang="en-US" altLang="zh-CN" dirty="0">
                <a:solidFill>
                  <a:schemeClr val="tx1"/>
                </a:solidFill>
                <a:latin typeface="Arial" panose="020B0604020202020204" pitchFamily="34" charset="0"/>
                <a:ea typeface="微软雅黑" panose="020B0503020204020204" pitchFamily="34" charset="-122"/>
              </a:rPr>
              <a:t>Logit</a:t>
            </a:r>
            <a:r>
              <a:rPr lang="zh-CN" altLang="en-US" dirty="0">
                <a:solidFill>
                  <a:schemeClr val="tx1"/>
                </a:solidFill>
                <a:latin typeface="Arial" panose="020B0604020202020204" pitchFamily="34" charset="0"/>
                <a:ea typeface="微软雅黑" panose="020B0503020204020204" pitchFamily="34" charset="-122"/>
              </a:rPr>
              <a:t>选择模型</a:t>
            </a:r>
            <a:endParaRPr lang="en-US" altLang="zh-CN" dirty="0">
              <a:solidFill>
                <a:schemeClr val="tx1"/>
              </a:solidFill>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9489851-A69A-4FCD-81E3-F36A1CE98C99}"/>
                  </a:ext>
                </a:extLst>
              </p:cNvPr>
              <p:cNvSpPr txBox="1"/>
              <p:nvPr/>
            </p:nvSpPr>
            <p:spPr>
              <a:xfrm>
                <a:off x="8944441" y="5157774"/>
                <a:ext cx="2939845" cy="9488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200" i="1" smtClean="0">
                              <a:solidFill>
                                <a:srgbClr val="836967"/>
                              </a:solidFill>
                              <a:latin typeface="Cambria Math" panose="02040503050406030204" pitchFamily="18" charset="0"/>
                            </a:rPr>
                          </m:ctrlPr>
                        </m:sSubSupPr>
                        <m:e>
                          <m:r>
                            <a:rPr lang="zh-CN" altLang="en-US" sz="1200" i="1">
                              <a:latin typeface="Cambria Math" panose="02040503050406030204" pitchFamily="18" charset="0"/>
                            </a:rPr>
                            <m:t>𝑝</m:t>
                          </m:r>
                        </m:e>
                        <m:sub>
                          <m:r>
                            <a:rPr lang="zh-CN" altLang="en-US" sz="1200" i="1">
                              <a:latin typeface="Cambria Math" panose="02040503050406030204" pitchFamily="18" charset="0"/>
                            </a:rPr>
                            <m:t>𝑘</m:t>
                          </m:r>
                        </m:sub>
                        <m:sup>
                          <m:r>
                            <a:rPr lang="zh-CN" altLang="en-US" sz="1200" i="1">
                              <a:latin typeface="Cambria Math" panose="02040503050406030204" pitchFamily="18" charset="0"/>
                            </a:rPr>
                            <m:t>𝑜𝑑</m:t>
                          </m:r>
                        </m:sup>
                      </m:sSubSup>
                      <m:r>
                        <a:rPr lang="zh-CN" altLang="en-US" sz="1200" i="0">
                          <a:latin typeface="Cambria Math" panose="02040503050406030204" pitchFamily="18" charset="0"/>
                        </a:rPr>
                        <m:t>=</m:t>
                      </m:r>
                      <m:f>
                        <m:fPr>
                          <m:ctrlPr>
                            <a:rPr lang="zh-CN" altLang="en-US" sz="1200" i="1">
                              <a:solidFill>
                                <a:srgbClr val="836967"/>
                              </a:solidFill>
                              <a:latin typeface="Cambria Math" panose="02040503050406030204" pitchFamily="18" charset="0"/>
                            </a:rPr>
                          </m:ctrlPr>
                        </m:fPr>
                        <m:num>
                          <m:func>
                            <m:funcPr>
                              <m:ctrlPr>
                                <a:rPr lang="zh-CN" altLang="en-US" sz="1200" i="1">
                                  <a:latin typeface="Cambria Math" panose="02040503050406030204" pitchFamily="18" charset="0"/>
                                </a:rPr>
                              </m:ctrlPr>
                            </m:funcPr>
                            <m:fName>
                              <m:r>
                                <a:rPr lang="zh-CN" altLang="en-US" sz="1200" i="1">
                                  <a:latin typeface="Cambria Math" panose="02040503050406030204" pitchFamily="18" charset="0"/>
                                </a:rPr>
                                <m:t>𝑒𝑥𝑝</m:t>
                              </m:r>
                            </m:fName>
                            <m:e>
                              <m:d>
                                <m:dPr>
                                  <m:ctrlPr>
                                    <a:rPr lang="zh-CN" altLang="en-US" sz="1200" i="1">
                                      <a:solidFill>
                                        <a:srgbClr val="836967"/>
                                      </a:solidFill>
                                      <a:latin typeface="Cambria Math" panose="02040503050406030204" pitchFamily="18" charset="0"/>
                                    </a:rPr>
                                  </m:ctrlPr>
                                </m:dPr>
                                <m:e>
                                  <m:r>
                                    <a:rPr lang="zh-CN" altLang="en-US" sz="1200" i="0">
                                      <a:latin typeface="Cambria Math" panose="02040503050406030204" pitchFamily="18" charset="0"/>
                                    </a:rPr>
                                    <m:t>−</m:t>
                                  </m:r>
                                  <m:r>
                                    <a:rPr lang="zh-CN" altLang="en-US" sz="1200" i="1">
                                      <a:latin typeface="Cambria Math" panose="02040503050406030204" pitchFamily="18" charset="0"/>
                                    </a:rPr>
                                    <m:t>𝜃</m:t>
                                  </m:r>
                                  <m:r>
                                    <a:rPr lang="zh-CN" altLang="en-US" sz="1200" i="0">
                                      <a:latin typeface="Cambria Math" panose="02040503050406030204" pitchFamily="18" charset="0"/>
                                    </a:rPr>
                                    <m:t>∗</m:t>
                                  </m:r>
                                  <m:f>
                                    <m:fPr>
                                      <m:ctrlPr>
                                        <a:rPr lang="zh-CN" altLang="en-US" sz="1200" i="1">
                                          <a:solidFill>
                                            <a:srgbClr val="836967"/>
                                          </a:solidFill>
                                          <a:latin typeface="Cambria Math" panose="02040503050406030204" pitchFamily="18" charset="0"/>
                                        </a:rPr>
                                      </m:ctrlPr>
                                    </m:fPr>
                                    <m:num>
                                      <m:sSubSup>
                                        <m:sSubSupPr>
                                          <m:ctrlPr>
                                            <a:rPr lang="zh-CN" altLang="en-US" sz="1200" i="1">
                                              <a:solidFill>
                                                <a:srgbClr val="836967"/>
                                              </a:solidFill>
                                              <a:latin typeface="Cambria Math" panose="02040503050406030204" pitchFamily="18" charset="0"/>
                                            </a:rPr>
                                          </m:ctrlPr>
                                        </m:sSubSupPr>
                                        <m:e>
                                          <m:r>
                                            <a:rPr lang="zh-CN" altLang="en-US" sz="1200" i="1">
                                              <a:latin typeface="Cambria Math" panose="02040503050406030204" pitchFamily="18" charset="0"/>
                                            </a:rPr>
                                            <m:t>𝐶</m:t>
                                          </m:r>
                                        </m:e>
                                        <m:sub>
                                          <m:r>
                                            <a:rPr lang="zh-CN" altLang="en-US" sz="1200" i="1">
                                              <a:latin typeface="Cambria Math" panose="02040503050406030204" pitchFamily="18" charset="0"/>
                                            </a:rPr>
                                            <m:t>𝑘</m:t>
                                          </m:r>
                                        </m:sub>
                                        <m:sup>
                                          <m:r>
                                            <a:rPr lang="zh-CN" altLang="en-US" sz="1200" i="1">
                                              <a:latin typeface="Cambria Math" panose="02040503050406030204" pitchFamily="18" charset="0"/>
                                            </a:rPr>
                                            <m:t>𝑜𝑑</m:t>
                                          </m:r>
                                        </m:sup>
                                      </m:sSubSup>
                                    </m:num>
                                    <m:den>
                                      <m:sSubSup>
                                        <m:sSubSupPr>
                                          <m:ctrlPr>
                                            <a:rPr lang="zh-CN" altLang="en-US" sz="1200" i="1">
                                              <a:solidFill>
                                                <a:srgbClr val="836967"/>
                                              </a:solidFill>
                                              <a:latin typeface="Cambria Math" panose="02040503050406030204" pitchFamily="18" charset="0"/>
                                            </a:rPr>
                                          </m:ctrlPr>
                                        </m:sSubSupPr>
                                        <m:e>
                                          <m:r>
                                            <a:rPr lang="zh-CN" altLang="en-US" sz="1200" i="1">
                                              <a:latin typeface="Cambria Math" panose="02040503050406030204" pitchFamily="18" charset="0"/>
                                            </a:rPr>
                                            <m:t>𝐶</m:t>
                                          </m:r>
                                        </m:e>
                                        <m:sub>
                                          <m:r>
                                            <a:rPr lang="zh-CN" altLang="en-US" sz="1200" i="1">
                                              <a:latin typeface="Cambria Math" panose="02040503050406030204" pitchFamily="18" charset="0"/>
                                            </a:rPr>
                                            <m:t>𝑚𝑖𝑛</m:t>
                                          </m:r>
                                        </m:sub>
                                        <m:sup>
                                          <m:r>
                                            <a:rPr lang="zh-CN" altLang="en-US" sz="1200" i="1">
                                              <a:latin typeface="Cambria Math" panose="02040503050406030204" pitchFamily="18" charset="0"/>
                                            </a:rPr>
                                            <m:t>𝑜𝑑</m:t>
                                          </m:r>
                                        </m:sup>
                                      </m:sSubSup>
                                    </m:den>
                                  </m:f>
                                </m:e>
                              </m:d>
                            </m:e>
                          </m:func>
                        </m:num>
                        <m:den>
                          <m:sSubSup>
                            <m:sSubSupPr>
                              <m:ctrlPr>
                                <a:rPr lang="zh-CN" altLang="en-US" sz="1200" i="1">
                                  <a:solidFill>
                                    <a:srgbClr val="836967"/>
                                  </a:solidFill>
                                  <a:latin typeface="Cambria Math" panose="02040503050406030204" pitchFamily="18" charset="0"/>
                                </a:rPr>
                              </m:ctrlPr>
                            </m:sSubSupPr>
                            <m:e>
                              <m:r>
                                <a:rPr lang="zh-CN" altLang="en-US" sz="1200" i="1">
                                  <a:latin typeface="Cambria Math" panose="02040503050406030204" pitchFamily="18" charset="0"/>
                                </a:rPr>
                                <m:t>𝛴</m:t>
                              </m:r>
                            </m:e>
                            <m:sub>
                              <m:r>
                                <a:rPr lang="zh-CN" altLang="en-US" sz="1200" i="1">
                                  <a:latin typeface="Cambria Math" panose="02040503050406030204" pitchFamily="18" charset="0"/>
                                </a:rPr>
                                <m:t>𝑘</m:t>
                              </m:r>
                            </m:sub>
                            <m:sup>
                              <m:sSup>
                                <m:sSupPr>
                                  <m:ctrlPr>
                                    <a:rPr lang="zh-CN" altLang="en-US" sz="1200" i="1">
                                      <a:solidFill>
                                        <a:srgbClr val="836967"/>
                                      </a:solidFill>
                                      <a:latin typeface="Cambria Math" panose="02040503050406030204" pitchFamily="18" charset="0"/>
                                    </a:rPr>
                                  </m:ctrlPr>
                                </m:sSupPr>
                                <m:e>
                                  <m:r>
                                    <a:rPr lang="zh-CN" altLang="en-US" sz="1200" i="1">
                                      <a:latin typeface="Cambria Math" panose="02040503050406030204" pitchFamily="18" charset="0"/>
                                    </a:rPr>
                                    <m:t>𝑅</m:t>
                                  </m:r>
                                </m:e>
                                <m:sup>
                                  <m:r>
                                    <a:rPr lang="zh-CN" altLang="en-US" sz="1200" i="1">
                                      <a:latin typeface="Cambria Math" panose="02040503050406030204" pitchFamily="18" charset="0"/>
                                    </a:rPr>
                                    <m:t>𝑜𝑑</m:t>
                                  </m:r>
                                </m:sup>
                              </m:sSup>
                            </m:sup>
                          </m:sSubSup>
                          <m:func>
                            <m:funcPr>
                              <m:ctrlPr>
                                <a:rPr lang="zh-CN" altLang="en-US" sz="1200" i="1">
                                  <a:latin typeface="Cambria Math" panose="02040503050406030204" pitchFamily="18" charset="0"/>
                                </a:rPr>
                              </m:ctrlPr>
                            </m:funcPr>
                            <m:fName>
                              <m:r>
                                <a:rPr lang="zh-CN" altLang="en-US" sz="1200" i="1">
                                  <a:latin typeface="Cambria Math" panose="02040503050406030204" pitchFamily="18" charset="0"/>
                                </a:rPr>
                                <m:t>𝑒𝑥𝑝</m:t>
                              </m:r>
                            </m:fName>
                            <m:e>
                              <m:d>
                                <m:dPr>
                                  <m:ctrlPr>
                                    <a:rPr lang="zh-CN" altLang="en-US" sz="1200" i="1">
                                      <a:solidFill>
                                        <a:srgbClr val="836967"/>
                                      </a:solidFill>
                                      <a:latin typeface="Cambria Math" panose="02040503050406030204" pitchFamily="18" charset="0"/>
                                    </a:rPr>
                                  </m:ctrlPr>
                                </m:dPr>
                                <m:e>
                                  <m:r>
                                    <a:rPr lang="zh-CN" altLang="en-US" sz="1200" i="0">
                                      <a:latin typeface="Cambria Math" panose="02040503050406030204" pitchFamily="18" charset="0"/>
                                    </a:rPr>
                                    <m:t>−</m:t>
                                  </m:r>
                                  <m:r>
                                    <a:rPr lang="zh-CN" altLang="en-US" sz="1200" i="1">
                                      <a:latin typeface="Cambria Math" panose="02040503050406030204" pitchFamily="18" charset="0"/>
                                    </a:rPr>
                                    <m:t>𝜃</m:t>
                                  </m:r>
                                  <m:r>
                                    <a:rPr lang="zh-CN" altLang="en-US" sz="1200" i="0">
                                      <a:latin typeface="Cambria Math" panose="02040503050406030204" pitchFamily="18" charset="0"/>
                                    </a:rPr>
                                    <m:t>∗</m:t>
                                  </m:r>
                                  <m:f>
                                    <m:fPr>
                                      <m:ctrlPr>
                                        <a:rPr lang="zh-CN" altLang="en-US" sz="1200" i="1">
                                          <a:solidFill>
                                            <a:srgbClr val="836967"/>
                                          </a:solidFill>
                                          <a:latin typeface="Cambria Math" panose="02040503050406030204" pitchFamily="18" charset="0"/>
                                        </a:rPr>
                                      </m:ctrlPr>
                                    </m:fPr>
                                    <m:num>
                                      <m:sSubSup>
                                        <m:sSubSupPr>
                                          <m:ctrlPr>
                                            <a:rPr lang="zh-CN" altLang="en-US" sz="1200" i="1">
                                              <a:solidFill>
                                                <a:srgbClr val="836967"/>
                                              </a:solidFill>
                                              <a:latin typeface="Cambria Math" panose="02040503050406030204" pitchFamily="18" charset="0"/>
                                            </a:rPr>
                                          </m:ctrlPr>
                                        </m:sSubSupPr>
                                        <m:e>
                                          <m:r>
                                            <a:rPr lang="zh-CN" altLang="en-US" sz="1200" i="1">
                                              <a:latin typeface="Cambria Math" panose="02040503050406030204" pitchFamily="18" charset="0"/>
                                            </a:rPr>
                                            <m:t>𝐶</m:t>
                                          </m:r>
                                        </m:e>
                                        <m:sub>
                                          <m:r>
                                            <a:rPr lang="zh-CN" altLang="en-US" sz="1200" i="1">
                                              <a:latin typeface="Cambria Math" panose="02040503050406030204" pitchFamily="18" charset="0"/>
                                            </a:rPr>
                                            <m:t>𝑘</m:t>
                                          </m:r>
                                        </m:sub>
                                        <m:sup>
                                          <m:r>
                                            <a:rPr lang="zh-CN" altLang="en-US" sz="1200" i="1">
                                              <a:latin typeface="Cambria Math" panose="02040503050406030204" pitchFamily="18" charset="0"/>
                                            </a:rPr>
                                            <m:t>𝑜𝑑</m:t>
                                          </m:r>
                                        </m:sup>
                                      </m:sSubSup>
                                    </m:num>
                                    <m:den>
                                      <m:sSubSup>
                                        <m:sSubSupPr>
                                          <m:ctrlPr>
                                            <a:rPr lang="zh-CN" altLang="en-US" sz="1200" i="1">
                                              <a:solidFill>
                                                <a:srgbClr val="836967"/>
                                              </a:solidFill>
                                              <a:latin typeface="Cambria Math" panose="02040503050406030204" pitchFamily="18" charset="0"/>
                                            </a:rPr>
                                          </m:ctrlPr>
                                        </m:sSubSupPr>
                                        <m:e>
                                          <m:r>
                                            <a:rPr lang="zh-CN" altLang="en-US" sz="1200" i="1">
                                              <a:latin typeface="Cambria Math" panose="02040503050406030204" pitchFamily="18" charset="0"/>
                                            </a:rPr>
                                            <m:t>𝐶</m:t>
                                          </m:r>
                                        </m:e>
                                        <m:sub>
                                          <m:r>
                                            <a:rPr lang="zh-CN" altLang="en-US" sz="1200" i="1">
                                              <a:latin typeface="Cambria Math" panose="02040503050406030204" pitchFamily="18" charset="0"/>
                                            </a:rPr>
                                            <m:t>𝑚𝑖𝑛</m:t>
                                          </m:r>
                                        </m:sub>
                                        <m:sup>
                                          <m:r>
                                            <a:rPr lang="zh-CN" altLang="en-US" sz="1200" i="1">
                                              <a:latin typeface="Cambria Math" panose="02040503050406030204" pitchFamily="18" charset="0"/>
                                            </a:rPr>
                                            <m:t>𝑜𝑑</m:t>
                                          </m:r>
                                        </m:sup>
                                      </m:sSubSup>
                                    </m:den>
                                  </m:f>
                                </m:e>
                              </m:d>
                            </m:e>
                          </m:func>
                        </m:den>
                      </m:f>
                      <m:r>
                        <a:rPr lang="zh-CN" altLang="en-US" sz="1200" i="0">
                          <a:latin typeface="Cambria Math" panose="02040503050406030204" pitchFamily="18" charset="0"/>
                        </a:rPr>
                        <m:t>  ∀</m:t>
                      </m:r>
                      <m:r>
                        <a:rPr lang="zh-CN" altLang="en-US" sz="1200" i="1">
                          <a:latin typeface="Cambria Math" panose="02040503050406030204" pitchFamily="18" charset="0"/>
                        </a:rPr>
                        <m:t>𝑘</m:t>
                      </m:r>
                      <m:r>
                        <a:rPr lang="zh-CN" altLang="en-US" sz="1200" i="0">
                          <a:latin typeface="Cambria Math" panose="02040503050406030204" pitchFamily="18" charset="0"/>
                        </a:rPr>
                        <m:t>∈</m:t>
                      </m:r>
                      <m:sSup>
                        <m:sSupPr>
                          <m:ctrlPr>
                            <a:rPr lang="zh-CN" altLang="en-US" sz="1200" i="1">
                              <a:solidFill>
                                <a:srgbClr val="836967"/>
                              </a:solidFill>
                              <a:latin typeface="Cambria Math" panose="02040503050406030204" pitchFamily="18" charset="0"/>
                            </a:rPr>
                          </m:ctrlPr>
                        </m:sSupPr>
                        <m:e>
                          <m:r>
                            <a:rPr lang="zh-CN" altLang="en-US" sz="1200" i="1">
                              <a:latin typeface="Cambria Math" panose="02040503050406030204" pitchFamily="18" charset="0"/>
                            </a:rPr>
                            <m:t>𝑅</m:t>
                          </m:r>
                        </m:e>
                        <m:sup>
                          <m:r>
                            <a:rPr lang="zh-CN" altLang="en-US" sz="1200" i="1">
                              <a:latin typeface="Cambria Math" panose="02040503050406030204" pitchFamily="18" charset="0"/>
                            </a:rPr>
                            <m:t>𝑜𝑑</m:t>
                          </m:r>
                        </m:sup>
                      </m:sSup>
                    </m:oMath>
                  </m:oMathPara>
                </a14:m>
                <a:endParaRPr lang="zh-CN" altLang="en-US" sz="1200" dirty="0">
                  <a:latin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49489851-A69A-4FCD-81E3-F36A1CE98C99}"/>
                  </a:ext>
                </a:extLst>
              </p:cNvPr>
              <p:cNvSpPr txBox="1">
                <a:spLocks noRot="1" noChangeAspect="1" noMove="1" noResize="1" noEditPoints="1" noAdjustHandles="1" noChangeArrowheads="1" noChangeShapeType="1" noTextEdit="1"/>
              </p:cNvSpPr>
              <p:nvPr/>
            </p:nvSpPr>
            <p:spPr>
              <a:xfrm>
                <a:off x="8944441" y="5157774"/>
                <a:ext cx="2939845" cy="9488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4F6615A-5636-48A1-A712-D33F0B942A78}"/>
                  </a:ext>
                </a:extLst>
              </p:cNvPr>
              <p:cNvSpPr txBox="1"/>
              <p:nvPr/>
            </p:nvSpPr>
            <p:spPr>
              <a:xfrm>
                <a:off x="8983303" y="2887990"/>
                <a:ext cx="1879641" cy="321883"/>
              </a:xfrm>
              <a:prstGeom prst="rect">
                <a:avLst/>
              </a:prstGeom>
              <a:noFill/>
            </p:spPr>
            <p:txBody>
              <a:bodyPr wrap="square">
                <a:spAutoFit/>
              </a:bodyPr>
              <a:lstStyle/>
              <a:p>
                <a:pPr>
                  <a:spcBef>
                    <a:spcPts val="1000"/>
                  </a:spcBef>
                  <a:buClr>
                    <a:srgbClr val="004DA1"/>
                  </a:buClr>
                  <a:buSzPct val="120000"/>
                </a:pPr>
                <a14:m>
                  <m:oMathPara xmlns:m="http://schemas.openxmlformats.org/officeDocument/2006/math">
                    <m:oMathParaPr>
                      <m:jc m:val="center"/>
                    </m:oMathParaPr>
                    <m:oMath xmlns:m="http://schemas.openxmlformats.org/officeDocument/2006/math">
                      <m:sSubSup>
                        <m:sSubSupPr>
                          <m:ctrlPr>
                            <a:rPr lang="zh-CN" altLang="en-US" sz="1400" i="1" kern="100">
                              <a:latin typeface="Cambria Math" panose="02040503050406030204" pitchFamily="18" charset="0"/>
                              <a:ea typeface="宋体" panose="02010600030101010101" pitchFamily="2" charset="-122"/>
                              <a:cs typeface="Times New Roman" panose="02020603050405020304" pitchFamily="18" charset="0"/>
                            </a:rPr>
                          </m:ctrlPr>
                        </m:sSubSupPr>
                        <m:e>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𝑈</m:t>
                          </m:r>
                        </m:e>
                        <m:sub>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𝑘</m:t>
                          </m:r>
                        </m:sub>
                        <m:sup>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𝑜𝑑</m:t>
                          </m:r>
                        </m:sup>
                      </m:sSubSup>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en-US" sz="1400" i="1" kern="100">
                              <a:latin typeface="Cambria Math" panose="02040503050406030204" pitchFamily="18" charset="0"/>
                              <a:ea typeface="宋体" panose="02010600030101010101" pitchFamily="2" charset="-122"/>
                              <a:cs typeface="Times New Roman" panose="02020603050405020304" pitchFamily="18" charset="0"/>
                            </a:rPr>
                          </m:ctrlPr>
                        </m:sSubSupPr>
                        <m:e>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𝐶</m:t>
                          </m:r>
                        </m:e>
                        <m:sub>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𝑘</m:t>
                          </m:r>
                        </m:sub>
                        <m:sup>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𝑜𝑑</m:t>
                          </m:r>
                        </m:sup>
                      </m:sSubSup>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en-US" sz="1400" i="1" kern="100">
                              <a:latin typeface="Cambria Math" panose="02040503050406030204" pitchFamily="18" charset="0"/>
                              <a:ea typeface="宋体" panose="02010600030101010101" pitchFamily="2" charset="-122"/>
                              <a:cs typeface="Times New Roman" panose="02020603050405020304" pitchFamily="18" charset="0"/>
                            </a:rPr>
                          </m:ctrlPr>
                        </m:sSubSupPr>
                        <m:e>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𝜀</m:t>
                          </m:r>
                        </m:e>
                        <m:sub>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𝑘</m:t>
                          </m:r>
                        </m:sub>
                        <m:sup>
                          <m:r>
                            <a:rPr lang="zh-CN" altLang="en-US" sz="1400" i="1" kern="100">
                              <a:latin typeface="Cambria Math" panose="02040503050406030204" pitchFamily="18" charset="0"/>
                              <a:ea typeface="宋体" panose="02010600030101010101" pitchFamily="2" charset="-122"/>
                              <a:cs typeface="Times New Roman" panose="02020603050405020304" pitchFamily="18" charset="0"/>
                            </a:rPr>
                            <m:t>𝑜𝑑</m:t>
                          </m:r>
                        </m:sup>
                      </m:sSubSup>
                    </m:oMath>
                  </m:oMathPara>
                </a14:m>
                <a:endParaRPr lang="zh-CN" altLang="en-US" sz="1400" i="1" kern="1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74F6615A-5636-48A1-A712-D33F0B942A78}"/>
                  </a:ext>
                </a:extLst>
              </p:cNvPr>
              <p:cNvSpPr txBox="1">
                <a:spLocks noRot="1" noChangeAspect="1" noMove="1" noResize="1" noEditPoints="1" noAdjustHandles="1" noChangeArrowheads="1" noChangeShapeType="1" noTextEdit="1"/>
              </p:cNvSpPr>
              <p:nvPr/>
            </p:nvSpPr>
            <p:spPr>
              <a:xfrm>
                <a:off x="8983303" y="2887990"/>
                <a:ext cx="1879641" cy="321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1FF2A55-C70B-415E-B498-5E36DB7E7107}"/>
                  </a:ext>
                </a:extLst>
              </p:cNvPr>
              <p:cNvSpPr txBox="1"/>
              <p:nvPr/>
            </p:nvSpPr>
            <p:spPr>
              <a:xfrm>
                <a:off x="8930623" y="3854972"/>
                <a:ext cx="2868595" cy="5550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200" i="1" smtClean="0">
                              <a:solidFill>
                                <a:srgbClr val="836967"/>
                              </a:solidFill>
                              <a:latin typeface="Cambria Math" panose="02040503050406030204" pitchFamily="18" charset="0"/>
                            </a:rPr>
                          </m:ctrlPr>
                        </m:sSubSupPr>
                        <m:e>
                          <m:r>
                            <a:rPr lang="zh-CN" altLang="en-US" sz="1200" i="1">
                              <a:latin typeface="Cambria Math" panose="02040503050406030204" pitchFamily="18" charset="0"/>
                            </a:rPr>
                            <m:t>𝑝</m:t>
                          </m:r>
                        </m:e>
                        <m:sub>
                          <m:r>
                            <a:rPr lang="zh-CN" altLang="en-US" sz="1200" i="1">
                              <a:latin typeface="Cambria Math" panose="02040503050406030204" pitchFamily="18" charset="0"/>
                            </a:rPr>
                            <m:t>𝑘</m:t>
                          </m:r>
                        </m:sub>
                        <m:sup>
                          <m:r>
                            <a:rPr lang="zh-CN" altLang="en-US" sz="1200" i="1">
                              <a:latin typeface="Cambria Math" panose="02040503050406030204" pitchFamily="18" charset="0"/>
                            </a:rPr>
                            <m:t>𝑜𝑑</m:t>
                          </m:r>
                        </m:sup>
                      </m:sSubSup>
                      <m:r>
                        <a:rPr lang="zh-CN" altLang="en-US" sz="1200" i="0">
                          <a:latin typeface="Cambria Math" panose="02040503050406030204" pitchFamily="18" charset="0"/>
                        </a:rPr>
                        <m:t>=</m:t>
                      </m:r>
                      <m:f>
                        <m:fPr>
                          <m:ctrlPr>
                            <a:rPr lang="zh-CN" altLang="en-US" sz="1200" i="1">
                              <a:solidFill>
                                <a:srgbClr val="836967"/>
                              </a:solidFill>
                              <a:latin typeface="Cambria Math" panose="02040503050406030204" pitchFamily="18" charset="0"/>
                            </a:rPr>
                          </m:ctrlPr>
                        </m:fPr>
                        <m:num>
                          <m:func>
                            <m:funcPr>
                              <m:ctrlPr>
                                <a:rPr lang="zh-CN" altLang="en-US" sz="1200" i="1">
                                  <a:latin typeface="Cambria Math" panose="02040503050406030204" pitchFamily="18" charset="0"/>
                                </a:rPr>
                              </m:ctrlPr>
                            </m:funcPr>
                            <m:fName>
                              <m:r>
                                <a:rPr lang="zh-CN" altLang="en-US" sz="1200" i="1">
                                  <a:latin typeface="Cambria Math" panose="02040503050406030204" pitchFamily="18" charset="0"/>
                                </a:rPr>
                                <m:t>𝑒𝑥𝑝</m:t>
                              </m:r>
                            </m:fName>
                            <m:e>
                              <m:d>
                                <m:dPr>
                                  <m:ctrlPr>
                                    <a:rPr lang="zh-CN" altLang="en-US" sz="1200" i="1">
                                      <a:solidFill>
                                        <a:srgbClr val="836967"/>
                                      </a:solidFill>
                                      <a:latin typeface="Cambria Math" panose="02040503050406030204" pitchFamily="18" charset="0"/>
                                    </a:rPr>
                                  </m:ctrlPr>
                                </m:dPr>
                                <m:e>
                                  <m:r>
                                    <a:rPr lang="zh-CN" altLang="en-US" sz="1200" i="0">
                                      <a:latin typeface="Cambria Math" panose="02040503050406030204" pitchFamily="18" charset="0"/>
                                    </a:rPr>
                                    <m:t>−</m:t>
                                  </m:r>
                                  <m:r>
                                    <a:rPr lang="zh-CN" altLang="en-US" sz="1200" i="1">
                                      <a:latin typeface="Cambria Math" panose="02040503050406030204" pitchFamily="18" charset="0"/>
                                    </a:rPr>
                                    <m:t>𝜃</m:t>
                                  </m:r>
                                  <m:r>
                                    <a:rPr lang="zh-CN" altLang="en-US" sz="1200" i="0">
                                      <a:latin typeface="Cambria Math" panose="02040503050406030204" pitchFamily="18" charset="0"/>
                                    </a:rPr>
                                    <m:t>∗</m:t>
                                  </m:r>
                                  <m:sSubSup>
                                    <m:sSubSupPr>
                                      <m:ctrlPr>
                                        <a:rPr lang="zh-CN" altLang="en-US" sz="1200" i="1">
                                          <a:solidFill>
                                            <a:srgbClr val="836967"/>
                                          </a:solidFill>
                                          <a:latin typeface="Cambria Math" panose="02040503050406030204" pitchFamily="18" charset="0"/>
                                        </a:rPr>
                                      </m:ctrlPr>
                                    </m:sSubSupPr>
                                    <m:e>
                                      <m:r>
                                        <a:rPr lang="zh-CN" altLang="en-US" sz="1200" i="1">
                                          <a:latin typeface="Cambria Math" panose="02040503050406030204" pitchFamily="18" charset="0"/>
                                        </a:rPr>
                                        <m:t>𝐶</m:t>
                                      </m:r>
                                    </m:e>
                                    <m:sub>
                                      <m:r>
                                        <a:rPr lang="zh-CN" altLang="en-US" sz="1200" i="1">
                                          <a:latin typeface="Cambria Math" panose="02040503050406030204" pitchFamily="18" charset="0"/>
                                        </a:rPr>
                                        <m:t>𝑘</m:t>
                                      </m:r>
                                    </m:sub>
                                    <m:sup>
                                      <m:r>
                                        <a:rPr lang="zh-CN" altLang="en-US" sz="1200" i="1">
                                          <a:latin typeface="Cambria Math" panose="02040503050406030204" pitchFamily="18" charset="0"/>
                                        </a:rPr>
                                        <m:t>𝑜𝑑</m:t>
                                      </m:r>
                                    </m:sup>
                                  </m:sSubSup>
                                </m:e>
                              </m:d>
                            </m:e>
                          </m:func>
                        </m:num>
                        <m:den>
                          <m:sSubSup>
                            <m:sSubSupPr>
                              <m:ctrlPr>
                                <a:rPr lang="zh-CN" altLang="en-US" sz="1200" i="1">
                                  <a:solidFill>
                                    <a:srgbClr val="836967"/>
                                  </a:solidFill>
                                  <a:latin typeface="Cambria Math" panose="02040503050406030204" pitchFamily="18" charset="0"/>
                                </a:rPr>
                              </m:ctrlPr>
                            </m:sSubSupPr>
                            <m:e>
                              <m:r>
                                <a:rPr lang="zh-CN" altLang="en-US" sz="1200" i="1">
                                  <a:latin typeface="Cambria Math" panose="02040503050406030204" pitchFamily="18" charset="0"/>
                                </a:rPr>
                                <m:t>𝛴</m:t>
                              </m:r>
                            </m:e>
                            <m:sub>
                              <m:r>
                                <a:rPr lang="zh-CN" altLang="en-US" sz="1200" i="1">
                                  <a:latin typeface="Cambria Math" panose="02040503050406030204" pitchFamily="18" charset="0"/>
                                </a:rPr>
                                <m:t>𝑘</m:t>
                              </m:r>
                            </m:sub>
                            <m:sup>
                              <m:sSup>
                                <m:sSupPr>
                                  <m:ctrlPr>
                                    <a:rPr lang="zh-CN" altLang="en-US" sz="1200" i="1">
                                      <a:solidFill>
                                        <a:srgbClr val="836967"/>
                                      </a:solidFill>
                                      <a:latin typeface="Cambria Math" panose="02040503050406030204" pitchFamily="18" charset="0"/>
                                    </a:rPr>
                                  </m:ctrlPr>
                                </m:sSupPr>
                                <m:e>
                                  <m:r>
                                    <a:rPr lang="zh-CN" altLang="en-US" sz="1200" i="1">
                                      <a:latin typeface="Cambria Math" panose="02040503050406030204" pitchFamily="18" charset="0"/>
                                    </a:rPr>
                                    <m:t>𝑅</m:t>
                                  </m:r>
                                </m:e>
                                <m:sup>
                                  <m:r>
                                    <a:rPr lang="zh-CN" altLang="en-US" sz="1200" i="1">
                                      <a:latin typeface="Cambria Math" panose="02040503050406030204" pitchFamily="18" charset="0"/>
                                    </a:rPr>
                                    <m:t>𝑜𝑑</m:t>
                                  </m:r>
                                </m:sup>
                              </m:sSup>
                            </m:sup>
                          </m:sSubSup>
                          <m:func>
                            <m:funcPr>
                              <m:ctrlPr>
                                <a:rPr lang="zh-CN" altLang="en-US" sz="1200" i="1">
                                  <a:latin typeface="Cambria Math" panose="02040503050406030204" pitchFamily="18" charset="0"/>
                                </a:rPr>
                              </m:ctrlPr>
                            </m:funcPr>
                            <m:fName>
                              <m:r>
                                <a:rPr lang="zh-CN" altLang="en-US" sz="1200" i="1">
                                  <a:latin typeface="Cambria Math" panose="02040503050406030204" pitchFamily="18" charset="0"/>
                                </a:rPr>
                                <m:t>𝑒𝑥𝑝</m:t>
                              </m:r>
                            </m:fName>
                            <m:e>
                              <m:d>
                                <m:dPr>
                                  <m:ctrlPr>
                                    <a:rPr lang="zh-CN" altLang="en-US" sz="1200" i="1">
                                      <a:solidFill>
                                        <a:srgbClr val="836967"/>
                                      </a:solidFill>
                                      <a:latin typeface="Cambria Math" panose="02040503050406030204" pitchFamily="18" charset="0"/>
                                    </a:rPr>
                                  </m:ctrlPr>
                                </m:dPr>
                                <m:e>
                                  <m:r>
                                    <a:rPr lang="zh-CN" altLang="en-US" sz="1200" i="0">
                                      <a:latin typeface="Cambria Math" panose="02040503050406030204" pitchFamily="18" charset="0"/>
                                    </a:rPr>
                                    <m:t>−</m:t>
                                  </m:r>
                                  <m:r>
                                    <a:rPr lang="zh-CN" altLang="en-US" sz="1200" i="1">
                                      <a:latin typeface="Cambria Math" panose="02040503050406030204" pitchFamily="18" charset="0"/>
                                    </a:rPr>
                                    <m:t>𝜃</m:t>
                                  </m:r>
                                  <m:r>
                                    <a:rPr lang="zh-CN" altLang="en-US" sz="1200" i="0">
                                      <a:latin typeface="Cambria Math" panose="02040503050406030204" pitchFamily="18" charset="0"/>
                                    </a:rPr>
                                    <m:t>∗</m:t>
                                  </m:r>
                                  <m:sSubSup>
                                    <m:sSubSupPr>
                                      <m:ctrlPr>
                                        <a:rPr lang="zh-CN" altLang="en-US" sz="1200" i="1">
                                          <a:solidFill>
                                            <a:srgbClr val="836967"/>
                                          </a:solidFill>
                                          <a:latin typeface="Cambria Math" panose="02040503050406030204" pitchFamily="18" charset="0"/>
                                        </a:rPr>
                                      </m:ctrlPr>
                                    </m:sSubSupPr>
                                    <m:e>
                                      <m:r>
                                        <a:rPr lang="zh-CN" altLang="en-US" sz="1200" i="1">
                                          <a:latin typeface="Cambria Math" panose="02040503050406030204" pitchFamily="18" charset="0"/>
                                        </a:rPr>
                                        <m:t>𝐶</m:t>
                                      </m:r>
                                    </m:e>
                                    <m:sub>
                                      <m:r>
                                        <a:rPr lang="zh-CN" altLang="en-US" sz="1200" i="1">
                                          <a:latin typeface="Cambria Math" panose="02040503050406030204" pitchFamily="18" charset="0"/>
                                        </a:rPr>
                                        <m:t>𝑘</m:t>
                                      </m:r>
                                    </m:sub>
                                    <m:sup>
                                      <m:r>
                                        <a:rPr lang="zh-CN" altLang="en-US" sz="1200" i="1">
                                          <a:latin typeface="Cambria Math" panose="02040503050406030204" pitchFamily="18" charset="0"/>
                                        </a:rPr>
                                        <m:t>𝑜𝑑</m:t>
                                      </m:r>
                                    </m:sup>
                                  </m:sSubSup>
                                </m:e>
                              </m:d>
                            </m:e>
                          </m:func>
                        </m:den>
                      </m:f>
                      <m:r>
                        <a:rPr lang="zh-CN" altLang="en-US" sz="1200" i="0">
                          <a:latin typeface="Cambria Math" panose="02040503050406030204" pitchFamily="18" charset="0"/>
                        </a:rPr>
                        <m:t>  ∀</m:t>
                      </m:r>
                      <m:r>
                        <a:rPr lang="zh-CN" altLang="en-US" sz="1200" i="1">
                          <a:latin typeface="Cambria Math" panose="02040503050406030204" pitchFamily="18" charset="0"/>
                        </a:rPr>
                        <m:t>𝑘</m:t>
                      </m:r>
                      <m:r>
                        <a:rPr lang="zh-CN" altLang="en-US" sz="1200" i="0">
                          <a:latin typeface="Cambria Math" panose="02040503050406030204" pitchFamily="18" charset="0"/>
                        </a:rPr>
                        <m:t>∈</m:t>
                      </m:r>
                      <m:sSup>
                        <m:sSupPr>
                          <m:ctrlPr>
                            <a:rPr lang="zh-CN" altLang="en-US" sz="1200" i="1">
                              <a:solidFill>
                                <a:srgbClr val="836967"/>
                              </a:solidFill>
                              <a:latin typeface="Cambria Math" panose="02040503050406030204" pitchFamily="18" charset="0"/>
                            </a:rPr>
                          </m:ctrlPr>
                        </m:sSupPr>
                        <m:e>
                          <m:r>
                            <a:rPr lang="zh-CN" altLang="en-US" sz="1200" i="1">
                              <a:latin typeface="Cambria Math" panose="02040503050406030204" pitchFamily="18" charset="0"/>
                            </a:rPr>
                            <m:t>𝑅</m:t>
                          </m:r>
                        </m:e>
                        <m:sup>
                          <m:r>
                            <a:rPr lang="zh-CN" altLang="en-US" sz="1200" i="1">
                              <a:latin typeface="Cambria Math" panose="02040503050406030204" pitchFamily="18" charset="0"/>
                            </a:rPr>
                            <m:t>𝑜𝑑</m:t>
                          </m:r>
                        </m:sup>
                      </m:sSup>
                    </m:oMath>
                  </m:oMathPara>
                </a14:m>
                <a:endParaRPr lang="zh-CN" altLang="en-US" sz="1200" dirty="0">
                  <a:latin typeface="Arial" panose="020B0604020202020204" pitchFamily="34" charset="0"/>
                  <a:cs typeface="Arial" panose="020B0604020202020204" pitchFamily="34" charset="0"/>
                </a:endParaRPr>
              </a:p>
            </p:txBody>
          </p:sp>
        </mc:Choice>
        <mc:Fallback xmlns="">
          <p:sp>
            <p:nvSpPr>
              <p:cNvPr id="33" name="文本框 32">
                <a:extLst>
                  <a:ext uri="{FF2B5EF4-FFF2-40B4-BE49-F238E27FC236}">
                    <a16:creationId xmlns:a16="http://schemas.microsoft.com/office/drawing/2014/main" id="{61FF2A55-C70B-415E-B498-5E36DB7E7107}"/>
                  </a:ext>
                </a:extLst>
              </p:cNvPr>
              <p:cNvSpPr txBox="1">
                <a:spLocks noRot="1" noChangeAspect="1" noMove="1" noResize="1" noEditPoints="1" noAdjustHandles="1" noChangeArrowheads="1" noChangeShapeType="1" noTextEdit="1"/>
              </p:cNvSpPr>
              <p:nvPr/>
            </p:nvSpPr>
            <p:spPr>
              <a:xfrm>
                <a:off x="8930623" y="3854972"/>
                <a:ext cx="2868595" cy="555088"/>
              </a:xfrm>
              <a:prstGeom prst="rect">
                <a:avLst/>
              </a:prstGeom>
              <a:blipFill>
                <a:blip r:embed="rId5"/>
                <a:stretch>
                  <a:fillRect/>
                </a:stretch>
              </a:blipFill>
            </p:spPr>
            <p:txBody>
              <a:bodyPr/>
              <a:lstStyle/>
              <a:p>
                <a:r>
                  <a:rPr lang="zh-CN" altLang="en-US">
                    <a:noFill/>
                  </a:rPr>
                  <a:t> </a:t>
                </a:r>
              </a:p>
            </p:txBody>
          </p:sp>
        </mc:Fallback>
      </mc:AlternateContent>
      <p:sp>
        <p:nvSpPr>
          <p:cNvPr id="34" name="箭头: 下 33">
            <a:extLst>
              <a:ext uri="{FF2B5EF4-FFF2-40B4-BE49-F238E27FC236}">
                <a16:creationId xmlns:a16="http://schemas.microsoft.com/office/drawing/2014/main" id="{1DF166D5-1679-43FB-A424-03FDF2F6CAA6}"/>
              </a:ext>
            </a:extLst>
          </p:cNvPr>
          <p:cNvSpPr/>
          <p:nvPr/>
        </p:nvSpPr>
        <p:spPr>
          <a:xfrm>
            <a:off x="11588886" y="2862959"/>
            <a:ext cx="276908" cy="314277"/>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箭头: 下 34">
            <a:extLst>
              <a:ext uri="{FF2B5EF4-FFF2-40B4-BE49-F238E27FC236}">
                <a16:creationId xmlns:a16="http://schemas.microsoft.com/office/drawing/2014/main" id="{03EB7F45-E97D-437B-BB36-6CC5609E24C4}"/>
              </a:ext>
            </a:extLst>
          </p:cNvPr>
          <p:cNvSpPr/>
          <p:nvPr/>
        </p:nvSpPr>
        <p:spPr>
          <a:xfrm>
            <a:off x="11614923" y="3981374"/>
            <a:ext cx="276908" cy="314277"/>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09028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1C85FF-9CD5-F140-BD5C-ED213955945D}"/>
              </a:ext>
            </a:extLst>
          </p:cNvPr>
          <p:cNvSpPr>
            <a:spLocks noGrp="1"/>
          </p:cNvSpPr>
          <p:nvPr>
            <p:ph type="body" sz="quarter" idx="13"/>
          </p:nvPr>
        </p:nvSpPr>
        <p:spPr>
          <a:xfrm>
            <a:off x="2215044" y="388681"/>
            <a:ext cx="6555330" cy="583059"/>
          </a:xfrm>
        </p:spPr>
        <p:txBody>
          <a:bodyPr/>
          <a:lstStyle/>
          <a:p>
            <a:r>
              <a:rPr kumimoji="1" lang="zh-CN" altLang="en-US" dirty="0"/>
              <a:t>脆弱性指标计算</a:t>
            </a:r>
          </a:p>
        </p:txBody>
      </p:sp>
      <p:sp>
        <p:nvSpPr>
          <p:cNvPr id="3" name="文本框 2">
            <a:extLst>
              <a:ext uri="{FF2B5EF4-FFF2-40B4-BE49-F238E27FC236}">
                <a16:creationId xmlns:a16="http://schemas.microsoft.com/office/drawing/2014/main" id="{22A7565D-69B9-46B6-8D44-AA773D3EE64B}"/>
              </a:ext>
            </a:extLst>
          </p:cNvPr>
          <p:cNvSpPr txBox="1"/>
          <p:nvPr/>
        </p:nvSpPr>
        <p:spPr>
          <a:xfrm>
            <a:off x="2215044" y="1269539"/>
            <a:ext cx="3241684"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线路中断条件下的客流分类</a:t>
            </a:r>
          </a:p>
        </p:txBody>
      </p:sp>
      <p:sp>
        <p:nvSpPr>
          <p:cNvPr id="4" name="文本框 3">
            <a:extLst>
              <a:ext uri="{FF2B5EF4-FFF2-40B4-BE49-F238E27FC236}">
                <a16:creationId xmlns:a16="http://schemas.microsoft.com/office/drawing/2014/main" id="{B8A92FC2-A8A1-40F2-A166-21CA3129D3CE}"/>
              </a:ext>
            </a:extLst>
          </p:cNvPr>
          <p:cNvSpPr txBox="1"/>
          <p:nvPr/>
        </p:nvSpPr>
        <p:spPr>
          <a:xfrm>
            <a:off x="6735273" y="1269539"/>
            <a:ext cx="1254020"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指标计算</a:t>
            </a:r>
          </a:p>
        </p:txBody>
      </p:sp>
      <p:sp>
        <p:nvSpPr>
          <p:cNvPr id="5" name="矩形: 圆角 4">
            <a:extLst>
              <a:ext uri="{FF2B5EF4-FFF2-40B4-BE49-F238E27FC236}">
                <a16:creationId xmlns:a16="http://schemas.microsoft.com/office/drawing/2014/main" id="{58C1662A-E3DB-42AB-BE9C-DAB766009FFB}"/>
              </a:ext>
            </a:extLst>
          </p:cNvPr>
          <p:cNvSpPr/>
          <p:nvPr/>
        </p:nvSpPr>
        <p:spPr>
          <a:xfrm>
            <a:off x="2607852" y="2122806"/>
            <a:ext cx="2884857"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无法到达目的地的客流</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6" name="矩形: 圆角 5">
            <a:extLst>
              <a:ext uri="{FF2B5EF4-FFF2-40B4-BE49-F238E27FC236}">
                <a16:creationId xmlns:a16="http://schemas.microsoft.com/office/drawing/2014/main" id="{AB7177F4-3D87-4716-A7FA-4DBFA122701D}"/>
              </a:ext>
            </a:extLst>
          </p:cNvPr>
          <p:cNvSpPr/>
          <p:nvPr/>
        </p:nvSpPr>
        <p:spPr>
          <a:xfrm>
            <a:off x="2607852" y="3418249"/>
            <a:ext cx="2884857"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改变出行路径的客流</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7" name="矩形: 圆角 6">
            <a:extLst>
              <a:ext uri="{FF2B5EF4-FFF2-40B4-BE49-F238E27FC236}">
                <a16:creationId xmlns:a16="http://schemas.microsoft.com/office/drawing/2014/main" id="{F81AC2A1-1CA6-4C0A-9EFF-2F9BD5346182}"/>
              </a:ext>
            </a:extLst>
          </p:cNvPr>
          <p:cNvSpPr/>
          <p:nvPr/>
        </p:nvSpPr>
        <p:spPr>
          <a:xfrm>
            <a:off x="2607851" y="4713692"/>
            <a:ext cx="2884857"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无影响的客流</a:t>
            </a:r>
            <a:endParaRPr lang="en-US" altLang="zh-CN" dirty="0">
              <a:solidFill>
                <a:schemeClr val="tx1"/>
              </a:solidFill>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7D2977E-96C6-4419-AA0C-2F6CEC25B3AB}"/>
                  </a:ext>
                </a:extLst>
              </p:cNvPr>
              <p:cNvSpPr txBox="1"/>
              <p:nvPr/>
            </p:nvSpPr>
            <p:spPr>
              <a:xfrm>
                <a:off x="6735273" y="2032788"/>
                <a:ext cx="1662186" cy="763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0">
                                  <a:latin typeface="Cambria Math" panose="02040503050406030204" pitchFamily="18" charset="0"/>
                                </a:rPr>
                                <m:t>1</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𝑧𝑑</m:t>
                              </m:r>
                            </m:sub>
                          </m:sSub>
                        </m:e>
                      </m:nary>
                    </m:oMath>
                  </m:oMathPara>
                </a14:m>
                <a:endParaRPr lang="zh-CN" altLang="en-US" dirty="0"/>
              </a:p>
            </p:txBody>
          </p:sp>
        </mc:Choice>
        <mc:Fallback xmlns="">
          <p:sp>
            <p:nvSpPr>
              <p:cNvPr id="9" name="文本框 8">
                <a:extLst>
                  <a:ext uri="{FF2B5EF4-FFF2-40B4-BE49-F238E27FC236}">
                    <a16:creationId xmlns:a16="http://schemas.microsoft.com/office/drawing/2014/main" id="{D7D2977E-96C6-4419-AA0C-2F6CEC25B3AB}"/>
                  </a:ext>
                </a:extLst>
              </p:cNvPr>
              <p:cNvSpPr txBox="1">
                <a:spLocks noRot="1" noChangeAspect="1" noMove="1" noResize="1" noEditPoints="1" noAdjustHandles="1" noChangeArrowheads="1" noChangeShapeType="1" noTextEdit="1"/>
              </p:cNvSpPr>
              <p:nvPr/>
            </p:nvSpPr>
            <p:spPr>
              <a:xfrm>
                <a:off x="6735273" y="2032788"/>
                <a:ext cx="1662186" cy="76309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9850244-C626-45B7-9631-ABA7625BC185}"/>
                  </a:ext>
                </a:extLst>
              </p:cNvPr>
              <p:cNvSpPr txBox="1"/>
              <p:nvPr/>
            </p:nvSpPr>
            <p:spPr>
              <a:xfrm>
                <a:off x="6692169" y="3328231"/>
                <a:ext cx="2594248" cy="763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2</m:t>
                          </m:r>
                        </m:sub>
                      </m:sSub>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0">
                                  <a:latin typeface="Cambria Math" panose="02040503050406030204" pitchFamily="18" charset="0"/>
                                </a:rPr>
                                <m:t>2</m:t>
                              </m:r>
                            </m:sub>
                          </m:sSub>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𝐶</m:t>
                                  </m:r>
                                </m:e>
                                <m:sub>
                                  <m:r>
                                    <a:rPr lang="zh-CN" altLang="en-US" i="1">
                                      <a:latin typeface="Cambria Math" panose="02040503050406030204" pitchFamily="18" charset="0"/>
                                    </a:rPr>
                                    <m:t>𝑘</m:t>
                                  </m:r>
                                </m:sub>
                                <m:sup>
                                  <m:r>
                                    <a:rPr lang="zh-CN" altLang="en-US" i="1">
                                      <a:latin typeface="Cambria Math" panose="02040503050406030204" pitchFamily="18" charset="0"/>
                                    </a:rPr>
                                    <m:t>𝑜𝑑</m:t>
                                  </m:r>
                                </m:sup>
                              </m:sSubSup>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𝐶</m:t>
                                  </m:r>
                                </m:e>
                                <m:sub>
                                  <m:r>
                                    <a:rPr lang="zh-CN" altLang="en-US" i="1">
                                      <a:latin typeface="Cambria Math" panose="02040503050406030204" pitchFamily="18" charset="0"/>
                                    </a:rPr>
                                    <m:t>𝑘</m:t>
                                  </m:r>
                                </m:sub>
                                <m:sup>
                                  <m:r>
                                    <a:rPr lang="zh-CN" altLang="en-US" i="1">
                                      <a:latin typeface="Cambria Math" panose="02040503050406030204" pitchFamily="18" charset="0"/>
                                    </a:rPr>
                                    <m:t>𝑜𝑑</m:t>
                                  </m:r>
                                </m:sup>
                              </m:sSubSup>
                            </m:e>
                          </m:d>
                        </m:e>
                      </m:nary>
                    </m:oMath>
                  </m:oMathPara>
                </a14:m>
                <a:endParaRPr lang="zh-CN" altLang="en-US" dirty="0"/>
              </a:p>
            </p:txBody>
          </p:sp>
        </mc:Choice>
        <mc:Fallback xmlns="">
          <p:sp>
            <p:nvSpPr>
              <p:cNvPr id="11" name="文本框 10">
                <a:extLst>
                  <a:ext uri="{FF2B5EF4-FFF2-40B4-BE49-F238E27FC236}">
                    <a16:creationId xmlns:a16="http://schemas.microsoft.com/office/drawing/2014/main" id="{99850244-C626-45B7-9631-ABA7625BC185}"/>
                  </a:ext>
                </a:extLst>
              </p:cNvPr>
              <p:cNvSpPr txBox="1">
                <a:spLocks noRot="1" noChangeAspect="1" noMove="1" noResize="1" noEditPoints="1" noAdjustHandles="1" noChangeArrowheads="1" noChangeShapeType="1" noTextEdit="1"/>
              </p:cNvSpPr>
              <p:nvPr/>
            </p:nvSpPr>
            <p:spPr>
              <a:xfrm>
                <a:off x="6692169" y="3328231"/>
                <a:ext cx="2594248" cy="763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685A934-AF45-43AA-9E13-C74AE2579A34}"/>
                  </a:ext>
                </a:extLst>
              </p:cNvPr>
              <p:cNvSpPr txBox="1"/>
              <p:nvPr/>
            </p:nvSpPr>
            <p:spPr>
              <a:xfrm>
                <a:off x="7059107" y="4820555"/>
                <a:ext cx="13383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𝑉</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0">
                              <a:latin typeface="Cambria Math" panose="02040503050406030204" pitchFamily="18" charset="0"/>
                            </a:rPr>
                            <m:t>2</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1685A934-AF45-43AA-9E13-C74AE2579A34}"/>
                  </a:ext>
                </a:extLst>
              </p:cNvPr>
              <p:cNvSpPr txBox="1">
                <a:spLocks noRot="1" noChangeAspect="1" noMove="1" noResize="1" noEditPoints="1" noAdjustHandles="1" noChangeArrowheads="1" noChangeShapeType="1" noTextEdit="1"/>
              </p:cNvSpPr>
              <p:nvPr/>
            </p:nvSpPr>
            <p:spPr>
              <a:xfrm>
                <a:off x="7059107" y="4820555"/>
                <a:ext cx="1338352" cy="369332"/>
              </a:xfrm>
              <a:prstGeom prst="rect">
                <a:avLst/>
              </a:prstGeom>
              <a:blipFill>
                <a:blip r:embed="rId4"/>
                <a:stretch>
                  <a:fillRect/>
                </a:stretch>
              </a:blipFill>
            </p:spPr>
            <p:txBody>
              <a:bodyPr/>
              <a:lstStyle/>
              <a:p>
                <a:r>
                  <a:rPr lang="zh-CN" altLang="en-US">
                    <a:noFill/>
                  </a:rPr>
                  <a:t> </a:t>
                </a:r>
              </a:p>
            </p:txBody>
          </p:sp>
        </mc:Fallback>
      </mc:AlternateContent>
      <p:sp>
        <p:nvSpPr>
          <p:cNvPr id="14" name="箭头: 右 13">
            <a:extLst>
              <a:ext uri="{FF2B5EF4-FFF2-40B4-BE49-F238E27FC236}">
                <a16:creationId xmlns:a16="http://schemas.microsoft.com/office/drawing/2014/main" id="{54523B5E-A305-45E7-B6C4-FA3F10F9BCE2}"/>
              </a:ext>
            </a:extLst>
          </p:cNvPr>
          <p:cNvSpPr/>
          <p:nvPr/>
        </p:nvSpPr>
        <p:spPr>
          <a:xfrm>
            <a:off x="5731613" y="2172019"/>
            <a:ext cx="764756" cy="484632"/>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箭头: 右 14">
            <a:extLst>
              <a:ext uri="{FF2B5EF4-FFF2-40B4-BE49-F238E27FC236}">
                <a16:creationId xmlns:a16="http://schemas.microsoft.com/office/drawing/2014/main" id="{9A69A6CB-A0FE-4917-8C8D-3A0603D68DCF}"/>
              </a:ext>
            </a:extLst>
          </p:cNvPr>
          <p:cNvSpPr/>
          <p:nvPr/>
        </p:nvSpPr>
        <p:spPr>
          <a:xfrm>
            <a:off x="5731613" y="3467462"/>
            <a:ext cx="764756" cy="484632"/>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81C8B29-9CC9-4A55-BE57-CC7978DB58AD}"/>
                  </a:ext>
                </a:extLst>
              </p:cNvPr>
              <p:cNvSpPr txBox="1"/>
              <p:nvPr/>
            </p:nvSpPr>
            <p:spPr>
              <a:xfrm>
                <a:off x="8304451" y="2659580"/>
                <a:ext cx="2671143" cy="370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𝑧𝑑</m:t>
                          </m:r>
                        </m:sub>
                      </m:sSub>
                      <m:r>
                        <m:rPr>
                          <m:nor/>
                        </m:rPr>
                        <a:rPr lang="zh-CN" altLang="en-US">
                          <a:latin typeface="微软雅黑" panose="020B0503020204020204" pitchFamily="34" charset="-122"/>
                          <a:ea typeface="微软雅黑" panose="020B0503020204020204" pitchFamily="34" charset="-122"/>
                        </a:rPr>
                        <m:t>地铁运营中断时间</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E81C8B29-9CC9-4A55-BE57-CC7978DB58AD}"/>
                  </a:ext>
                </a:extLst>
              </p:cNvPr>
              <p:cNvSpPr txBox="1">
                <a:spLocks noRot="1" noChangeAspect="1" noMove="1" noResize="1" noEditPoints="1" noAdjustHandles="1" noChangeArrowheads="1" noChangeShapeType="1" noTextEdit="1"/>
              </p:cNvSpPr>
              <p:nvPr/>
            </p:nvSpPr>
            <p:spPr>
              <a:xfrm>
                <a:off x="8304451" y="2659580"/>
                <a:ext cx="2671143" cy="370935"/>
              </a:xfrm>
              <a:prstGeom prst="rect">
                <a:avLst/>
              </a:prstGeom>
              <a:blipFill>
                <a:blip r:embed="rId5"/>
                <a:stretch>
                  <a:fillRect b="-11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22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应急公交备车点选址</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p:txBody>
          <a:bodyPr/>
          <a:lstStyle/>
          <a:p>
            <a:r>
              <a:rPr kumimoji="1" lang="zh-CN" altLang="en-US" dirty="0"/>
              <a:t>问题分析与基本假设</a:t>
            </a:r>
            <a:endParaRPr kumimoji="1" lang="en-US" altLang="zh-CN" dirty="0"/>
          </a:p>
          <a:p>
            <a:r>
              <a:rPr kumimoji="1" lang="zh-CN" altLang="en-US" dirty="0"/>
              <a:t>数学模型</a:t>
            </a:r>
            <a:endParaRPr kumimoji="1" lang="en-US" altLang="zh-CN" dirty="0"/>
          </a:p>
          <a:p>
            <a:r>
              <a:rPr kumimoji="1" lang="zh-CN" altLang="en-US" dirty="0"/>
              <a:t>模型求解</a:t>
            </a:r>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03</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288381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4584CB-EEB0-064F-8CED-88059F9A2F7D}"/>
              </a:ext>
            </a:extLst>
          </p:cNvPr>
          <p:cNvSpPr>
            <a:spLocks noGrp="1"/>
          </p:cNvSpPr>
          <p:nvPr>
            <p:ph type="body" sz="quarter" idx="13"/>
          </p:nvPr>
        </p:nvSpPr>
        <p:spPr>
          <a:xfrm>
            <a:off x="2215044" y="388681"/>
            <a:ext cx="4785196" cy="583059"/>
          </a:xfrm>
        </p:spPr>
        <p:txBody>
          <a:bodyPr/>
          <a:lstStyle/>
          <a:p>
            <a:r>
              <a:rPr kumimoji="1" lang="zh-CN" altLang="en-US" dirty="0"/>
              <a:t>问题分析与基本假设</a:t>
            </a:r>
          </a:p>
        </p:txBody>
      </p:sp>
      <p:sp>
        <p:nvSpPr>
          <p:cNvPr id="13" name="文本框 12">
            <a:extLst>
              <a:ext uri="{FF2B5EF4-FFF2-40B4-BE49-F238E27FC236}">
                <a16:creationId xmlns:a16="http://schemas.microsoft.com/office/drawing/2014/main" id="{D0C0AC2D-2745-4C67-A604-98646EF42238}"/>
              </a:ext>
            </a:extLst>
          </p:cNvPr>
          <p:cNvSpPr txBox="1"/>
          <p:nvPr/>
        </p:nvSpPr>
        <p:spPr>
          <a:xfrm>
            <a:off x="3144008" y="1436394"/>
            <a:ext cx="1241441"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限制因素</a:t>
            </a:r>
          </a:p>
        </p:txBody>
      </p:sp>
      <p:sp>
        <p:nvSpPr>
          <p:cNvPr id="14" name="矩形: 圆顶角 13">
            <a:extLst>
              <a:ext uri="{FF2B5EF4-FFF2-40B4-BE49-F238E27FC236}">
                <a16:creationId xmlns:a16="http://schemas.microsoft.com/office/drawing/2014/main" id="{9F6C2064-A4C9-4FEB-BFB6-06B5D854501C}"/>
              </a:ext>
            </a:extLst>
          </p:cNvPr>
          <p:cNvSpPr/>
          <p:nvPr/>
        </p:nvSpPr>
        <p:spPr>
          <a:xfrm>
            <a:off x="2215044" y="2068554"/>
            <a:ext cx="3099370" cy="1889253"/>
          </a:xfrm>
          <a:prstGeom prst="round2SameRect">
            <a:avLst>
              <a:gd name="adj1" fmla="val 11004"/>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lnSpc>
                <a:spcPct val="90000"/>
              </a:lnSpc>
              <a:spcBef>
                <a:spcPts val="1000"/>
              </a:spcBef>
              <a:buClr>
                <a:srgbClr val="004DA1"/>
              </a:buClr>
              <a:buSzPct val="120000"/>
            </a:pPr>
            <a:endParaRPr lang="en-US" altLang="zh-CN" sz="2000" dirty="0">
              <a:solidFill>
                <a:schemeClr val="tx1"/>
              </a:solidFill>
              <a:latin typeface="+mn-ea"/>
            </a:endParaRPr>
          </a:p>
          <a:p>
            <a:pPr algn="ctr">
              <a:lnSpc>
                <a:spcPct val="90000"/>
              </a:lnSpc>
              <a:spcBef>
                <a:spcPts val="1000"/>
              </a:spcBef>
              <a:buClr>
                <a:srgbClr val="004DA1"/>
              </a:buClr>
              <a:buSzPct val="120000"/>
            </a:pPr>
            <a:endParaRPr lang="en-US" altLang="zh-CN" sz="2000" dirty="0">
              <a:solidFill>
                <a:schemeClr val="tx1"/>
              </a:solidFill>
              <a:latin typeface="+mn-ea"/>
            </a:endParaRPr>
          </a:p>
          <a:p>
            <a:pPr>
              <a:lnSpc>
                <a:spcPct val="90000"/>
              </a:lnSpc>
              <a:spcBef>
                <a:spcPts val="1000"/>
              </a:spcBef>
              <a:buClr>
                <a:srgbClr val="004DA1"/>
              </a:buClr>
              <a:buSzPct val="120000"/>
            </a:pPr>
            <a:endParaRPr lang="en-US" altLang="zh-CN" sz="2000" dirty="0">
              <a:solidFill>
                <a:schemeClr val="tx1"/>
              </a:solidFill>
              <a:latin typeface="+mn-ea"/>
            </a:endParaRPr>
          </a:p>
        </p:txBody>
      </p:sp>
      <p:sp>
        <p:nvSpPr>
          <p:cNvPr id="7" name="文本框 6">
            <a:extLst>
              <a:ext uri="{FF2B5EF4-FFF2-40B4-BE49-F238E27FC236}">
                <a16:creationId xmlns:a16="http://schemas.microsoft.com/office/drawing/2014/main" id="{D844BC50-BBA8-4785-A6F5-F2789BF0EBB0}"/>
              </a:ext>
            </a:extLst>
          </p:cNvPr>
          <p:cNvSpPr txBox="1"/>
          <p:nvPr/>
        </p:nvSpPr>
        <p:spPr>
          <a:xfrm>
            <a:off x="2224171" y="2306030"/>
            <a:ext cx="3081116" cy="1595309"/>
          </a:xfrm>
          <a:prstGeom prst="rect">
            <a:avLst/>
          </a:prstGeom>
          <a:noFill/>
        </p:spPr>
        <p:txBody>
          <a:bodyPr wrap="square">
            <a:spAutoFit/>
          </a:bodyPr>
          <a:lstStyle/>
          <a:p>
            <a:pPr marL="342900" indent="-342900">
              <a:lnSpc>
                <a:spcPct val="90000"/>
              </a:lnSpc>
              <a:spcBef>
                <a:spcPts val="1000"/>
              </a:spcBef>
              <a:buClr>
                <a:srgbClr val="004DA1"/>
              </a:buClr>
              <a:buSzPct val="12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地铁网络客流分布不均衡</a:t>
            </a:r>
            <a:endParaRPr lang="en-US" altLang="zh-CN" dirty="0">
              <a:latin typeface="微软雅黑" panose="020B0503020204020204" pitchFamily="34" charset="-122"/>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应急公交资源有限</a:t>
            </a:r>
            <a:endParaRPr lang="en-US" altLang="zh-CN" dirty="0">
              <a:latin typeface="微软雅黑" panose="020B0503020204020204" pitchFamily="34" charset="-122"/>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首辆应急公交应在应急预案启动</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分钟内到达指定车站</a:t>
            </a:r>
            <a:r>
              <a:rPr lang="en-US" altLang="zh-CN" baseline="30000"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02B9424A-0619-4344-B470-E354EF1B3216}"/>
              </a:ext>
            </a:extLst>
          </p:cNvPr>
          <p:cNvSpPr txBox="1"/>
          <p:nvPr/>
        </p:nvSpPr>
        <p:spPr>
          <a:xfrm>
            <a:off x="9488479" y="1454797"/>
            <a:ext cx="1241441"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模型假设</a:t>
            </a:r>
          </a:p>
        </p:txBody>
      </p:sp>
      <p:sp>
        <p:nvSpPr>
          <p:cNvPr id="20" name="矩形: 圆顶角 19">
            <a:extLst>
              <a:ext uri="{FF2B5EF4-FFF2-40B4-BE49-F238E27FC236}">
                <a16:creationId xmlns:a16="http://schemas.microsoft.com/office/drawing/2014/main" id="{71127AC2-01A5-4479-8339-6BFCB7FF67AA}"/>
              </a:ext>
            </a:extLst>
          </p:cNvPr>
          <p:cNvSpPr/>
          <p:nvPr/>
        </p:nvSpPr>
        <p:spPr>
          <a:xfrm>
            <a:off x="8601654" y="2068554"/>
            <a:ext cx="3242821" cy="3992974"/>
          </a:xfrm>
          <a:prstGeom prst="round2SameRect">
            <a:avLst>
              <a:gd name="adj1" fmla="val 11004"/>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342900" indent="-342900">
              <a:lnSpc>
                <a:spcPct val="90000"/>
              </a:lnSpc>
              <a:spcBef>
                <a:spcPts val="1000"/>
              </a:spcBef>
              <a:buClr>
                <a:srgbClr val="004DA1"/>
              </a:buClr>
              <a:buSzPct val="120000"/>
              <a:buFont typeface="Arial" panose="020B0604020202020204" pitchFamily="34" charset="0"/>
              <a:buChar char="•"/>
            </a:pPr>
            <a:endParaRPr lang="en-US" altLang="zh-CN" dirty="0">
              <a:solidFill>
                <a:schemeClr val="tx1"/>
              </a:solidFill>
              <a:latin typeface="微软雅黑" panose="020B0503020204020204" pitchFamily="34" charset="-122"/>
              <a:ea typeface="微软雅黑" panose="020B0503020204020204" pitchFamily="34" charset="-122"/>
            </a:endParaRPr>
          </a:p>
          <a:p>
            <a:pPr algn="ctr">
              <a:lnSpc>
                <a:spcPct val="90000"/>
              </a:lnSpc>
              <a:spcBef>
                <a:spcPts val="1000"/>
              </a:spcBef>
              <a:buClr>
                <a:srgbClr val="004DA1"/>
              </a:buClr>
              <a:buSzPct val="120000"/>
            </a:pPr>
            <a:endParaRPr lang="en-US" altLang="zh-CN" sz="2000" dirty="0">
              <a:solidFill>
                <a:schemeClr val="tx1"/>
              </a:solidFill>
              <a:latin typeface="+mn-ea"/>
            </a:endParaRPr>
          </a:p>
          <a:p>
            <a:pPr>
              <a:lnSpc>
                <a:spcPct val="90000"/>
              </a:lnSpc>
              <a:spcBef>
                <a:spcPts val="1000"/>
              </a:spcBef>
              <a:buClr>
                <a:srgbClr val="004DA1"/>
              </a:buClr>
              <a:buSzPct val="120000"/>
            </a:pPr>
            <a:endParaRPr lang="en-US" altLang="zh-CN" sz="2000" dirty="0">
              <a:solidFill>
                <a:schemeClr val="tx1"/>
              </a:solidFill>
              <a:latin typeface="+mn-ea"/>
            </a:endParaRPr>
          </a:p>
        </p:txBody>
      </p:sp>
      <p:sp>
        <p:nvSpPr>
          <p:cNvPr id="22" name="文本框 21">
            <a:extLst>
              <a:ext uri="{FF2B5EF4-FFF2-40B4-BE49-F238E27FC236}">
                <a16:creationId xmlns:a16="http://schemas.microsoft.com/office/drawing/2014/main" id="{7A5F06A1-2777-4903-88DD-0206DC04C023}"/>
              </a:ext>
            </a:extLst>
          </p:cNvPr>
          <p:cNvSpPr txBox="1"/>
          <p:nvPr/>
        </p:nvSpPr>
        <p:spPr>
          <a:xfrm>
            <a:off x="8636048" y="2172951"/>
            <a:ext cx="3208429" cy="4095480"/>
          </a:xfrm>
          <a:prstGeom prst="rect">
            <a:avLst/>
          </a:prstGeom>
          <a:noFill/>
        </p:spPr>
        <p:txBody>
          <a:bodyPr wrap="square">
            <a:spAutoFit/>
          </a:bodyPr>
          <a:lstStyle/>
          <a:p>
            <a:pPr marL="342900" indent="-34290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备车点候选点为现有公交线路首末站、公交停车站等。</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应急预案启动后，接驳车站对应备车点内的公交车被视为应急公交分配。</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应急公交到达站点所用时间由两者距离与公交平均行驶速度得到。</a:t>
            </a:r>
            <a:endParaRPr lang="en-US" altLang="zh-CN" dirty="0">
              <a:latin typeface="微软雅黑" panose="020B0503020204020204" pitchFamily="34" charset="-122"/>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对于高脆弱性站点的应急公交接驳服务，在初期有应急公交赶到，后续集结多个备车点进行车辆支援。</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DAAF1FCE-9239-465B-BBF9-F091395F6E6D}"/>
              </a:ext>
            </a:extLst>
          </p:cNvPr>
          <p:cNvSpPr/>
          <p:nvPr/>
        </p:nvSpPr>
        <p:spPr>
          <a:xfrm>
            <a:off x="3755602" y="4358658"/>
            <a:ext cx="3099370" cy="1391921"/>
          </a:xfrm>
          <a:prstGeom prst="roundRect">
            <a:avLst>
              <a:gd name="adj" fmla="val 9331"/>
            </a:avLst>
          </a:prstGeom>
          <a:solidFill>
            <a:srgbClr val="9A01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建立基于地铁站点脆弱性指标的多目标应急公交备车点选址模型</a:t>
            </a:r>
            <a:endParaRPr lang="en-US" altLang="zh-CN"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678CEBE2-6AC3-4AC3-B9E7-D1798A65601F}"/>
              </a:ext>
            </a:extLst>
          </p:cNvPr>
          <p:cNvPicPr>
            <a:picLocks noChangeAspect="1"/>
          </p:cNvPicPr>
          <p:nvPr/>
        </p:nvPicPr>
        <p:blipFill rotWithShape="1">
          <a:blip r:embed="rId2"/>
          <a:srcRect l="19652"/>
          <a:stretch/>
        </p:blipFill>
        <p:spPr>
          <a:xfrm>
            <a:off x="5434034" y="2039607"/>
            <a:ext cx="3048000" cy="1947145"/>
          </a:xfrm>
          <a:prstGeom prst="rect">
            <a:avLst/>
          </a:prstGeom>
        </p:spPr>
      </p:pic>
      <p:sp>
        <p:nvSpPr>
          <p:cNvPr id="11" name="文本框 10">
            <a:extLst>
              <a:ext uri="{FF2B5EF4-FFF2-40B4-BE49-F238E27FC236}">
                <a16:creationId xmlns:a16="http://schemas.microsoft.com/office/drawing/2014/main" id="{8B495A46-9BF2-4135-8533-B9448C3AC707}"/>
              </a:ext>
            </a:extLst>
          </p:cNvPr>
          <p:cNvSpPr txBox="1"/>
          <p:nvPr/>
        </p:nvSpPr>
        <p:spPr>
          <a:xfrm>
            <a:off x="2215044" y="6001652"/>
            <a:ext cx="5524362" cy="246221"/>
          </a:xfrm>
          <a:prstGeom prst="rect">
            <a:avLst/>
          </a:prstGeom>
          <a:noFill/>
        </p:spPr>
        <p:txBody>
          <a:bodyPr wrap="square">
            <a:spAutoFit/>
          </a:bodyPr>
          <a:lstStyle/>
          <a:p>
            <a:r>
              <a:rPr lang="en-US" altLang="zh-CN" sz="1000" dirty="0">
                <a:latin typeface="Arial" panose="020B0604020202020204" pitchFamily="34" charset="0"/>
                <a:ea typeface="微软雅黑" panose="020B0503020204020204" pitchFamily="34" charset="-122"/>
              </a:rPr>
              <a:t>[2]《</a:t>
            </a:r>
            <a:r>
              <a:rPr lang="zh-CN" altLang="en-US" sz="1000" dirty="0">
                <a:latin typeface="Arial" panose="020B0604020202020204" pitchFamily="34" charset="0"/>
                <a:ea typeface="微软雅黑" panose="020B0503020204020204" pitchFamily="34" charset="-122"/>
              </a:rPr>
              <a:t>轨道交通突发事件交通保障应急预案</a:t>
            </a:r>
            <a:r>
              <a:rPr lang="en-US" altLang="zh-CN" sz="1000" dirty="0">
                <a:latin typeface="Arial" panose="020B0604020202020204" pitchFamily="34" charset="0"/>
                <a:ea typeface="微软雅黑" panose="020B0503020204020204" pitchFamily="34" charset="-122"/>
              </a:rPr>
              <a:t>》.</a:t>
            </a:r>
            <a:r>
              <a:rPr lang="zh-CN" altLang="en-US" sz="1000" dirty="0">
                <a:latin typeface="Arial" panose="020B0604020202020204" pitchFamily="34" charset="0"/>
                <a:ea typeface="微软雅黑" panose="020B0503020204020204" pitchFamily="34" charset="-122"/>
              </a:rPr>
              <a:t>上海市道路运输管理局</a:t>
            </a:r>
          </a:p>
        </p:txBody>
      </p:sp>
    </p:spTree>
    <p:extLst>
      <p:ext uri="{BB962C8B-B14F-4D97-AF65-F5344CB8AC3E}">
        <p14:creationId xmlns:p14="http://schemas.microsoft.com/office/powerpoint/2010/main" val="404598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4584CB-EEB0-064F-8CED-88059F9A2F7D}"/>
              </a:ext>
            </a:extLst>
          </p:cNvPr>
          <p:cNvSpPr>
            <a:spLocks noGrp="1"/>
          </p:cNvSpPr>
          <p:nvPr>
            <p:ph type="body" sz="quarter" idx="13"/>
          </p:nvPr>
        </p:nvSpPr>
        <p:spPr/>
        <p:txBody>
          <a:bodyPr/>
          <a:lstStyle/>
          <a:p>
            <a:r>
              <a:rPr kumimoji="1" lang="zh-CN" altLang="en-US" dirty="0"/>
              <a:t>数学模型</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65DCEED-C1F9-4B67-A29A-0341BB7F32F3}"/>
                  </a:ext>
                </a:extLst>
              </p:cNvPr>
              <p:cNvSpPr txBox="1"/>
              <p:nvPr/>
            </p:nvSpPr>
            <p:spPr>
              <a:xfrm>
                <a:off x="2724707" y="1399231"/>
                <a:ext cx="2785620" cy="64671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mtClean="0">
                          <a:latin typeface="Cambria Math" panose="02040503050406030204" pitchFamily="18" charset="0"/>
                        </a:rPr>
                        <m:t>M</m:t>
                      </m:r>
                      <m:r>
                        <m:rPr>
                          <m:sty m:val="p"/>
                        </m:rPr>
                        <a:rPr lang="zh-CN" altLang="en-US" i="0">
                          <a:latin typeface="Cambria Math" panose="02040503050406030204" pitchFamily="18" charset="0"/>
                        </a:rPr>
                        <m:t>in</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0">
                              <a:latin typeface="Cambria Math" panose="02040503050406030204" pitchFamily="18" charset="0"/>
                            </a:rPr>
                            <m:t>1</m:t>
                          </m:r>
                        </m:sub>
                      </m:sSub>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𝐼</m:t>
                          </m:r>
                          <m:r>
                            <a:rPr lang="zh-CN" altLang="en-US" i="0">
                              <a:latin typeface="Cambria Math" panose="02040503050406030204" pitchFamily="18" charset="0"/>
                            </a:rPr>
                            <m:t> </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𝐽</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𝑖𝑗</m:t>
                              </m:r>
                            </m:sub>
                          </m:sSub>
                        </m:e>
                      </m:nary>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𝑖</m:t>
                              </m:r>
                            </m:sub>
                          </m:sSub>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𝑖𝑗</m:t>
                              </m:r>
                            </m:sub>
                          </m:sSub>
                        </m:den>
                      </m:f>
                    </m:oMath>
                  </m:oMathPara>
                </a14:m>
                <a:endParaRPr lang="zh-CN" altLang="en-US" dirty="0"/>
              </a:p>
            </p:txBody>
          </p:sp>
        </mc:Choice>
        <mc:Fallback xmlns="">
          <p:sp>
            <p:nvSpPr>
              <p:cNvPr id="4" name="文本框 3">
                <a:extLst>
                  <a:ext uri="{FF2B5EF4-FFF2-40B4-BE49-F238E27FC236}">
                    <a16:creationId xmlns:a16="http://schemas.microsoft.com/office/drawing/2014/main" id="{165DCEED-C1F9-4B67-A29A-0341BB7F32F3}"/>
                  </a:ext>
                </a:extLst>
              </p:cNvPr>
              <p:cNvSpPr txBox="1">
                <a:spLocks noRot="1" noChangeAspect="1" noMove="1" noResize="1" noEditPoints="1" noAdjustHandles="1" noChangeArrowheads="1" noChangeShapeType="1" noTextEdit="1"/>
              </p:cNvSpPr>
              <p:nvPr/>
            </p:nvSpPr>
            <p:spPr>
              <a:xfrm>
                <a:off x="2724707" y="1399231"/>
                <a:ext cx="2785620" cy="64671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1E94D2-73DB-40E4-8D1B-E74035519F8E}"/>
                  </a:ext>
                </a:extLst>
              </p:cNvPr>
              <p:cNvSpPr txBox="1"/>
              <p:nvPr/>
            </p:nvSpPr>
            <p:spPr>
              <a:xfrm>
                <a:off x="2724707" y="2045947"/>
                <a:ext cx="2248292" cy="63575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mtClean="0">
                          <a:latin typeface="Cambria Math" panose="02040503050406030204" pitchFamily="18" charset="0"/>
                        </a:rPr>
                        <m:t>M</m:t>
                      </m:r>
                      <m:r>
                        <m:rPr>
                          <m:sty m:val="p"/>
                        </m:rPr>
                        <a:rPr lang="zh-CN" altLang="en-US" i="0">
                          <a:latin typeface="Cambria Math" panose="02040503050406030204" pitchFamily="18" charset="0"/>
                        </a:rPr>
                        <m:t>in</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0">
                              <a:latin typeface="Cambria Math" panose="02040503050406030204" pitchFamily="18" charset="0"/>
                            </a:rPr>
                            <m:t>2</m:t>
                          </m:r>
                        </m:sub>
                      </m:sSub>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𝐽</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oMath>
                  </m:oMathPara>
                </a14:m>
                <a:endParaRPr lang="zh-CN" altLang="en-US" dirty="0"/>
              </a:p>
            </p:txBody>
          </p:sp>
        </mc:Choice>
        <mc:Fallback xmlns="">
          <p:sp>
            <p:nvSpPr>
              <p:cNvPr id="7" name="文本框 6">
                <a:extLst>
                  <a:ext uri="{FF2B5EF4-FFF2-40B4-BE49-F238E27FC236}">
                    <a16:creationId xmlns:a16="http://schemas.microsoft.com/office/drawing/2014/main" id="{1A1E94D2-73DB-40E4-8D1B-E74035519F8E}"/>
                  </a:ext>
                </a:extLst>
              </p:cNvPr>
              <p:cNvSpPr txBox="1">
                <a:spLocks noRot="1" noChangeAspect="1" noMove="1" noResize="1" noEditPoints="1" noAdjustHandles="1" noChangeArrowheads="1" noChangeShapeType="1" noTextEdit="1"/>
              </p:cNvSpPr>
              <p:nvPr/>
            </p:nvSpPr>
            <p:spPr>
              <a:xfrm>
                <a:off x="2724707" y="2045947"/>
                <a:ext cx="2248292" cy="63575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2A99C69-8840-4C42-9675-4031FDF1039B}"/>
                  </a:ext>
                </a:extLst>
              </p:cNvPr>
              <p:cNvSpPr txBox="1"/>
              <p:nvPr/>
            </p:nvSpPr>
            <p:spPr>
              <a:xfrm>
                <a:off x="2288095" y="2966097"/>
                <a:ext cx="2960271" cy="66864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𝐼</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𝐽</m:t>
                      </m:r>
                    </m:oMath>
                  </m:oMathPara>
                </a14:m>
                <a:endParaRPr lang="en-US" altLang="zh-CN" dirty="0"/>
              </a:p>
              <a:p>
                <a:endParaRPr lang="zh-CN" altLang="en-US" dirty="0"/>
              </a:p>
            </p:txBody>
          </p:sp>
        </mc:Choice>
        <mc:Fallback xmlns="">
          <p:sp>
            <p:nvSpPr>
              <p:cNvPr id="9" name="文本框 8">
                <a:extLst>
                  <a:ext uri="{FF2B5EF4-FFF2-40B4-BE49-F238E27FC236}">
                    <a16:creationId xmlns:a16="http://schemas.microsoft.com/office/drawing/2014/main" id="{E2A99C69-8840-4C42-9675-4031FDF1039B}"/>
                  </a:ext>
                </a:extLst>
              </p:cNvPr>
              <p:cNvSpPr txBox="1">
                <a:spLocks noRot="1" noChangeAspect="1" noMove="1" noResize="1" noEditPoints="1" noAdjustHandles="1" noChangeArrowheads="1" noChangeShapeType="1" noTextEdit="1"/>
              </p:cNvSpPr>
              <p:nvPr/>
            </p:nvSpPr>
            <p:spPr>
              <a:xfrm>
                <a:off x="2288095" y="2966097"/>
                <a:ext cx="2960271" cy="66864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98984C1-CD13-44DC-B458-4191A9B7F473}"/>
                  </a:ext>
                </a:extLst>
              </p:cNvPr>
              <p:cNvSpPr txBox="1"/>
              <p:nvPr/>
            </p:nvSpPr>
            <p:spPr>
              <a:xfrm>
                <a:off x="2688990" y="3438163"/>
                <a:ext cx="2879888" cy="3916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𝐼</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𝐽</m:t>
                      </m:r>
                    </m:oMath>
                  </m:oMathPara>
                </a14:m>
                <a:endParaRPr lang="zh-CN" altLang="en-US" dirty="0"/>
              </a:p>
            </p:txBody>
          </p:sp>
        </mc:Choice>
        <mc:Fallback xmlns="">
          <p:sp>
            <p:nvSpPr>
              <p:cNvPr id="11" name="文本框 10">
                <a:extLst>
                  <a:ext uri="{FF2B5EF4-FFF2-40B4-BE49-F238E27FC236}">
                    <a16:creationId xmlns:a16="http://schemas.microsoft.com/office/drawing/2014/main" id="{998984C1-CD13-44DC-B458-4191A9B7F473}"/>
                  </a:ext>
                </a:extLst>
              </p:cNvPr>
              <p:cNvSpPr txBox="1">
                <a:spLocks noRot="1" noChangeAspect="1" noMove="1" noResize="1" noEditPoints="1" noAdjustHandles="1" noChangeArrowheads="1" noChangeShapeType="1" noTextEdit="1"/>
              </p:cNvSpPr>
              <p:nvPr/>
            </p:nvSpPr>
            <p:spPr>
              <a:xfrm>
                <a:off x="2688990" y="3438163"/>
                <a:ext cx="2879888" cy="391646"/>
              </a:xfrm>
              <a:prstGeom prst="rect">
                <a:avLst/>
              </a:prstGeom>
              <a:blipFill>
                <a:blip r:embed="rId5"/>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A0E217A-D651-4A86-A4C1-DACB73E249E5}"/>
                  </a:ext>
                </a:extLst>
              </p:cNvPr>
              <p:cNvSpPr txBox="1"/>
              <p:nvPr/>
            </p:nvSpPr>
            <p:spPr>
              <a:xfrm>
                <a:off x="2688990" y="3911176"/>
                <a:ext cx="1489179" cy="3916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0,1</m:t>
                          </m:r>
                        </m:e>
                      </m:d>
                    </m:oMath>
                  </m:oMathPara>
                </a14:m>
                <a:endParaRPr lang="zh-CN" altLang="en-US" dirty="0"/>
              </a:p>
            </p:txBody>
          </p:sp>
        </mc:Choice>
        <mc:Fallback xmlns="">
          <p:sp>
            <p:nvSpPr>
              <p:cNvPr id="13" name="文本框 12">
                <a:extLst>
                  <a:ext uri="{FF2B5EF4-FFF2-40B4-BE49-F238E27FC236}">
                    <a16:creationId xmlns:a16="http://schemas.microsoft.com/office/drawing/2014/main" id="{0A0E217A-D651-4A86-A4C1-DACB73E249E5}"/>
                  </a:ext>
                </a:extLst>
              </p:cNvPr>
              <p:cNvSpPr txBox="1">
                <a:spLocks noRot="1" noChangeAspect="1" noMove="1" noResize="1" noEditPoints="1" noAdjustHandles="1" noChangeArrowheads="1" noChangeShapeType="1" noTextEdit="1"/>
              </p:cNvSpPr>
              <p:nvPr/>
            </p:nvSpPr>
            <p:spPr>
              <a:xfrm>
                <a:off x="2688990" y="3911176"/>
                <a:ext cx="1489179" cy="391646"/>
              </a:xfrm>
              <a:prstGeom prst="rect">
                <a:avLst/>
              </a:prstGeom>
              <a:blipFill>
                <a:blip r:embed="rId6"/>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2507E3E-DC07-4BAF-BDC3-0F4572AEA78F}"/>
                  </a:ext>
                </a:extLst>
              </p:cNvPr>
              <p:cNvSpPr txBox="1"/>
              <p:nvPr/>
            </p:nvSpPr>
            <p:spPr>
              <a:xfrm>
                <a:off x="4032437" y="3888844"/>
                <a:ext cx="1489179" cy="3916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0,1</m:t>
                          </m:r>
                        </m:e>
                      </m:d>
                    </m:oMath>
                  </m:oMathPara>
                </a14:m>
                <a:endParaRPr lang="zh-CN" altLang="en-US" dirty="0"/>
              </a:p>
            </p:txBody>
          </p:sp>
        </mc:Choice>
        <mc:Fallback xmlns="">
          <p:sp>
            <p:nvSpPr>
              <p:cNvPr id="15" name="文本框 14">
                <a:extLst>
                  <a:ext uri="{FF2B5EF4-FFF2-40B4-BE49-F238E27FC236}">
                    <a16:creationId xmlns:a16="http://schemas.microsoft.com/office/drawing/2014/main" id="{F2507E3E-DC07-4BAF-BDC3-0F4572AEA78F}"/>
                  </a:ext>
                </a:extLst>
              </p:cNvPr>
              <p:cNvSpPr txBox="1">
                <a:spLocks noRot="1" noChangeAspect="1" noMove="1" noResize="1" noEditPoints="1" noAdjustHandles="1" noChangeArrowheads="1" noChangeShapeType="1" noTextEdit="1"/>
              </p:cNvSpPr>
              <p:nvPr/>
            </p:nvSpPr>
            <p:spPr>
              <a:xfrm>
                <a:off x="4032437" y="3888844"/>
                <a:ext cx="1489179" cy="391646"/>
              </a:xfrm>
              <a:prstGeom prst="rect">
                <a:avLst/>
              </a:prstGeom>
              <a:blipFill>
                <a:blip r:embed="rId7"/>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345F45D-408A-43B8-9DD5-E32F209EC2D6}"/>
                  </a:ext>
                </a:extLst>
              </p:cNvPr>
              <p:cNvSpPr txBox="1"/>
              <p:nvPr/>
            </p:nvSpPr>
            <p:spPr>
              <a:xfrm>
                <a:off x="2688989" y="4325154"/>
                <a:ext cx="3850849" cy="63575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mtClean="0">
                          <a:latin typeface="Cambria Math" panose="02040503050406030204" pitchFamily="18" charset="0"/>
                        </a:rPr>
                        <m:t>当</m:t>
                      </m:r>
                      <m:r>
                        <a:rPr lang="en-US" altLang="zh-CN" b="0" i="0" smtClean="0">
                          <a:latin typeface="Cambria Math" panose="02040503050406030204" pitchFamily="18" charset="0"/>
                        </a:rPr>
                        <m:t> </m:t>
                      </m:r>
                      <m:r>
                        <a:rPr lang="zh-CN" altLang="en-US" i="0">
                          <a:latin typeface="Cambria Math" panose="02040503050406030204" pitchFamily="18" charset="0"/>
                        </a:rPr>
                        <m:t>0≤</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𝛾</m:t>
                          </m:r>
                        </m:e>
                        <m:sub>
                          <m:r>
                            <a:rPr lang="zh-CN" altLang="en-US" i="0">
                              <a:latin typeface="Cambria Math" panose="02040503050406030204" pitchFamily="18" charset="0"/>
                            </a:rPr>
                            <m:t>1</m:t>
                          </m:r>
                        </m:sub>
                      </m:sSub>
                      <m:r>
                        <a:rPr lang="en-US" altLang="zh-CN" b="0" i="1" smtClean="0">
                          <a:latin typeface="Cambria Math" panose="02040503050406030204" pitchFamily="18" charset="0"/>
                        </a:rPr>
                        <m:t>  </m:t>
                      </m:r>
                      <m:r>
                        <a:rPr lang="zh-CN" altLang="en-US" i="0">
                          <a:latin typeface="Cambria Math" panose="02040503050406030204" pitchFamily="18" charset="0"/>
                        </a:rPr>
                        <m:t>, 1≤</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𝐽</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𝑖𝑗</m:t>
                              </m:r>
                            </m:sub>
                          </m:sSub>
                        </m:e>
                      </m:nary>
                      <m:r>
                        <a:rPr lang="zh-CN" altLang="en-US" i="0">
                          <a:latin typeface="Cambria Math" panose="02040503050406030204" pitchFamily="18" charset="0"/>
                        </a:rPr>
                        <m:t>≤3 </m:t>
                      </m:r>
                    </m:oMath>
                  </m:oMathPara>
                </a14:m>
                <a:endParaRPr lang="zh-CN" altLang="en-US" dirty="0"/>
              </a:p>
            </p:txBody>
          </p:sp>
        </mc:Choice>
        <mc:Fallback xmlns="">
          <p:sp>
            <p:nvSpPr>
              <p:cNvPr id="17" name="文本框 16">
                <a:extLst>
                  <a:ext uri="{FF2B5EF4-FFF2-40B4-BE49-F238E27FC236}">
                    <a16:creationId xmlns:a16="http://schemas.microsoft.com/office/drawing/2014/main" id="{E345F45D-408A-43B8-9DD5-E32F209EC2D6}"/>
                  </a:ext>
                </a:extLst>
              </p:cNvPr>
              <p:cNvSpPr txBox="1">
                <a:spLocks noRot="1" noChangeAspect="1" noMove="1" noResize="1" noEditPoints="1" noAdjustHandles="1" noChangeArrowheads="1" noChangeShapeType="1" noTextEdit="1"/>
              </p:cNvSpPr>
              <p:nvPr/>
            </p:nvSpPr>
            <p:spPr>
              <a:xfrm>
                <a:off x="2688989" y="4325154"/>
                <a:ext cx="3850849" cy="63575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525D14D-F545-4804-A444-F08228C75DA7}"/>
                  </a:ext>
                </a:extLst>
              </p:cNvPr>
              <p:cNvSpPr txBox="1"/>
              <p:nvPr/>
            </p:nvSpPr>
            <p:spPr>
              <a:xfrm>
                <a:off x="2688990" y="4983237"/>
                <a:ext cx="3615179" cy="63575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mtClean="0">
                          <a:latin typeface="Cambria Math" panose="02040503050406030204" pitchFamily="18" charset="0"/>
                        </a:rPr>
                        <m:t>当</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𝛾</m:t>
                          </m:r>
                        </m:e>
                        <m:sub>
                          <m:r>
                            <a:rPr lang="zh-CN" altLang="en-US" i="0">
                              <a:latin typeface="Cambria Math" panose="02040503050406030204" pitchFamily="18" charset="0"/>
                            </a:rPr>
                            <m:t>1</m:t>
                          </m:r>
                        </m:sub>
                      </m:sSub>
                      <m:r>
                        <a:rPr lang="zh-CN" altLang="en-US" i="0">
                          <a:latin typeface="Cambria Math" panose="02040503050406030204" pitchFamily="18" charset="0"/>
                        </a:rPr>
                        <m:t>&lt;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𝛾</m:t>
                          </m:r>
                        </m:e>
                        <m:sub>
                          <m:r>
                            <a:rPr lang="zh-CN" altLang="en-US" i="0">
                              <a:latin typeface="Cambria Math" panose="02040503050406030204" pitchFamily="18" charset="0"/>
                            </a:rPr>
                            <m:t>2</m:t>
                          </m:r>
                        </m:sub>
                      </m:sSub>
                      <m:r>
                        <a:rPr lang="zh-CN" altLang="en-US" i="0">
                          <a:latin typeface="Cambria Math" panose="02040503050406030204" pitchFamily="18" charset="0"/>
                        </a:rPr>
                        <m:t>, 2≤</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𝐽</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𝑖𝑗</m:t>
                              </m:r>
                            </m:sub>
                          </m:sSub>
                        </m:e>
                      </m:nary>
                      <m:r>
                        <a:rPr lang="zh-CN" altLang="en-US" i="0">
                          <a:latin typeface="Cambria Math" panose="02040503050406030204" pitchFamily="18" charset="0"/>
                        </a:rPr>
                        <m:t>≤5 </m:t>
                      </m:r>
                    </m:oMath>
                  </m:oMathPara>
                </a14:m>
                <a:endParaRPr lang="zh-CN" altLang="en-US" dirty="0"/>
              </a:p>
            </p:txBody>
          </p:sp>
        </mc:Choice>
        <mc:Fallback xmlns="">
          <p:sp>
            <p:nvSpPr>
              <p:cNvPr id="19" name="文本框 18">
                <a:extLst>
                  <a:ext uri="{FF2B5EF4-FFF2-40B4-BE49-F238E27FC236}">
                    <a16:creationId xmlns:a16="http://schemas.microsoft.com/office/drawing/2014/main" id="{9525D14D-F545-4804-A444-F08228C75DA7}"/>
                  </a:ext>
                </a:extLst>
              </p:cNvPr>
              <p:cNvSpPr txBox="1">
                <a:spLocks noRot="1" noChangeAspect="1" noMove="1" noResize="1" noEditPoints="1" noAdjustHandles="1" noChangeArrowheads="1" noChangeShapeType="1" noTextEdit="1"/>
              </p:cNvSpPr>
              <p:nvPr/>
            </p:nvSpPr>
            <p:spPr>
              <a:xfrm>
                <a:off x="2688990" y="4983237"/>
                <a:ext cx="3615179" cy="63575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55B8ACD-84FE-4831-A95D-6091B71236F4}"/>
                  </a:ext>
                </a:extLst>
              </p:cNvPr>
              <p:cNvSpPr txBox="1"/>
              <p:nvPr/>
            </p:nvSpPr>
            <p:spPr>
              <a:xfrm>
                <a:off x="2688990" y="5552478"/>
                <a:ext cx="4124226" cy="63575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mtClean="0">
                          <a:latin typeface="Cambria Math" panose="02040503050406030204" pitchFamily="18" charset="0"/>
                        </a:rPr>
                        <m:t>当</m:t>
                      </m:r>
                      <m:sSub>
                        <m:sSubPr>
                          <m:ctrlPr>
                            <a:rPr lang="zh-CN" altLang="en-US" i="1">
                              <a:solidFill>
                                <a:srgbClr val="836967"/>
                              </a:solidFill>
                              <a:latin typeface="Cambria Math" panose="02040503050406030204" pitchFamily="18" charset="0"/>
                            </a:rPr>
                          </m:ctrlPr>
                        </m:sSubPr>
                        <m:e>
                          <m:r>
                            <a:rPr lang="en-US" altLang="zh-CN" b="0" i="1" smtClean="0">
                              <a:solidFill>
                                <a:srgbClr val="836967"/>
                              </a:solidFill>
                              <a:latin typeface="Cambria Math" panose="02040503050406030204" pitchFamily="18" charset="0"/>
                            </a:rPr>
                            <m:t> </m:t>
                          </m:r>
                          <m:r>
                            <a:rPr lang="zh-CN" altLang="en-US" i="1">
                              <a:latin typeface="Cambria Math" panose="02040503050406030204" pitchFamily="18" charset="0"/>
                            </a:rPr>
                            <m:t>𝛾</m:t>
                          </m:r>
                        </m:e>
                        <m:sub>
                          <m:r>
                            <a:rPr lang="zh-CN" altLang="en-US" i="0">
                              <a:latin typeface="Cambria Math" panose="02040503050406030204" pitchFamily="18" charset="0"/>
                            </a:rPr>
                            <m:t>2</m:t>
                          </m:r>
                        </m:sub>
                      </m:sSub>
                      <m:r>
                        <a:rPr lang="zh-CN" altLang="en-US" i="0">
                          <a:latin typeface="Cambria Math" panose="02040503050406030204" pitchFamily="18" charset="0"/>
                        </a:rPr>
                        <m:t>&lt;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𝑖</m:t>
                          </m:r>
                        </m:sub>
                      </m:sSub>
                      <m:r>
                        <a:rPr lang="zh-CN" altLang="en-US" i="0">
                          <a:latin typeface="Cambria Math" panose="02040503050406030204" pitchFamily="18" charset="0"/>
                        </a:rPr>
                        <m:t>≤1</m:t>
                      </m:r>
                      <m:r>
                        <a:rPr lang="en-US" altLang="zh-CN" b="0" i="0" smtClean="0">
                          <a:latin typeface="Cambria Math" panose="02040503050406030204" pitchFamily="18" charset="0"/>
                        </a:rPr>
                        <m:t>  </m:t>
                      </m:r>
                      <m:r>
                        <a:rPr lang="zh-CN" altLang="en-US" i="0">
                          <a:latin typeface="Cambria Math" panose="02040503050406030204" pitchFamily="18" charset="0"/>
                        </a:rPr>
                        <m:t>,</m:t>
                      </m:r>
                      <m:r>
                        <a:rPr lang="en-US" altLang="zh-CN" b="0" i="0" smtClean="0">
                          <a:latin typeface="Cambria Math" panose="02040503050406030204" pitchFamily="18" charset="0"/>
                        </a:rPr>
                        <m:t> </m:t>
                      </m:r>
                      <m:r>
                        <a:rPr lang="zh-CN" altLang="en-US" i="0">
                          <a:latin typeface="Cambria Math" panose="02040503050406030204" pitchFamily="18" charset="0"/>
                        </a:rPr>
                        <m:t>3≤</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𝐽</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𝑖𝑗</m:t>
                              </m:r>
                            </m:sub>
                          </m:sSub>
                        </m:e>
                      </m:nary>
                      <m:r>
                        <a:rPr lang="zh-CN" altLang="en-US" i="0">
                          <a:latin typeface="Cambria Math" panose="02040503050406030204" pitchFamily="18" charset="0"/>
                        </a:rPr>
                        <m:t>≤7 </m:t>
                      </m:r>
                    </m:oMath>
                  </m:oMathPara>
                </a14:m>
                <a:endParaRPr lang="zh-CN" altLang="en-US" dirty="0"/>
              </a:p>
            </p:txBody>
          </p:sp>
        </mc:Choice>
        <mc:Fallback xmlns="">
          <p:sp>
            <p:nvSpPr>
              <p:cNvPr id="21" name="文本框 20">
                <a:extLst>
                  <a:ext uri="{FF2B5EF4-FFF2-40B4-BE49-F238E27FC236}">
                    <a16:creationId xmlns:a16="http://schemas.microsoft.com/office/drawing/2014/main" id="{A55B8ACD-84FE-4831-A95D-6091B71236F4}"/>
                  </a:ext>
                </a:extLst>
              </p:cNvPr>
              <p:cNvSpPr txBox="1">
                <a:spLocks noRot="1" noChangeAspect="1" noMove="1" noResize="1" noEditPoints="1" noAdjustHandles="1" noChangeArrowheads="1" noChangeShapeType="1" noTextEdit="1"/>
              </p:cNvSpPr>
              <p:nvPr/>
            </p:nvSpPr>
            <p:spPr>
              <a:xfrm>
                <a:off x="2688990" y="5552478"/>
                <a:ext cx="4124226" cy="635751"/>
              </a:xfrm>
              <a:prstGeom prst="rect">
                <a:avLst/>
              </a:prstGeom>
              <a:blipFill>
                <a:blip r:embed="rId10"/>
                <a:stretch>
                  <a:fillRect/>
                </a:stretch>
              </a:blipFill>
            </p:spPr>
            <p:txBody>
              <a:bodyPr/>
              <a:lstStyle/>
              <a:p>
                <a:r>
                  <a:rPr lang="zh-CN" altLang="en-US">
                    <a:noFill/>
                  </a:rPr>
                  <a:t> </a:t>
                </a:r>
              </a:p>
            </p:txBody>
          </p:sp>
        </mc:Fallback>
      </mc:AlternateContent>
      <p:sp>
        <p:nvSpPr>
          <p:cNvPr id="23" name="箭头: 右 22">
            <a:extLst>
              <a:ext uri="{FF2B5EF4-FFF2-40B4-BE49-F238E27FC236}">
                <a16:creationId xmlns:a16="http://schemas.microsoft.com/office/drawing/2014/main" id="{ACDD032B-992E-480F-AC51-E45CC541496D}"/>
              </a:ext>
            </a:extLst>
          </p:cNvPr>
          <p:cNvSpPr/>
          <p:nvPr/>
        </p:nvSpPr>
        <p:spPr>
          <a:xfrm>
            <a:off x="5300410" y="1608700"/>
            <a:ext cx="1757844" cy="182394"/>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箭头: 右 23">
            <a:extLst>
              <a:ext uri="{FF2B5EF4-FFF2-40B4-BE49-F238E27FC236}">
                <a16:creationId xmlns:a16="http://schemas.microsoft.com/office/drawing/2014/main" id="{5C5EE1E0-47AA-4015-9990-220A2734F4AC}"/>
              </a:ext>
            </a:extLst>
          </p:cNvPr>
          <p:cNvSpPr/>
          <p:nvPr/>
        </p:nvSpPr>
        <p:spPr>
          <a:xfrm>
            <a:off x="5300410" y="2226076"/>
            <a:ext cx="1757844" cy="182394"/>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5" name="矩形: 圆角 24">
            <a:extLst>
              <a:ext uri="{FF2B5EF4-FFF2-40B4-BE49-F238E27FC236}">
                <a16:creationId xmlns:a16="http://schemas.microsoft.com/office/drawing/2014/main" id="{A90B1CA4-02FF-4939-AAD2-535D86BC21C6}"/>
              </a:ext>
            </a:extLst>
          </p:cNvPr>
          <p:cNvSpPr/>
          <p:nvPr/>
        </p:nvSpPr>
        <p:spPr>
          <a:xfrm>
            <a:off x="7452415" y="1488936"/>
            <a:ext cx="3013432" cy="421921"/>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solidFill>
                  <a:schemeClr val="bg1"/>
                </a:solidFill>
                <a:latin typeface="微软雅黑" panose="020B0503020204020204" pitchFamily="34" charset="-122"/>
                <a:ea typeface="微软雅黑" panose="020B0503020204020204" pitchFamily="34" charset="-122"/>
              </a:rPr>
              <a:t>应急公交综合响应时间最短</a:t>
            </a:r>
            <a:endParaRPr lang="en-US" altLang="zh-CN" dirty="0">
              <a:solidFill>
                <a:schemeClr val="bg1"/>
              </a:solidFill>
              <a:latin typeface="Arial" panose="020B0604020202020204" pitchFamily="34" charset="0"/>
              <a:ea typeface="微软雅黑" panose="020B0503020204020204" pitchFamily="34" charset="-122"/>
            </a:endParaRPr>
          </a:p>
        </p:txBody>
      </p:sp>
      <p:sp>
        <p:nvSpPr>
          <p:cNvPr id="26" name="矩形: 圆角 25">
            <a:extLst>
              <a:ext uri="{FF2B5EF4-FFF2-40B4-BE49-F238E27FC236}">
                <a16:creationId xmlns:a16="http://schemas.microsoft.com/office/drawing/2014/main" id="{A11CBC6E-2255-4E85-BEDC-3E4C59B1D5BB}"/>
              </a:ext>
            </a:extLst>
          </p:cNvPr>
          <p:cNvSpPr/>
          <p:nvPr/>
        </p:nvSpPr>
        <p:spPr>
          <a:xfrm>
            <a:off x="7452415" y="2106312"/>
            <a:ext cx="3013432" cy="421921"/>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solidFill>
                  <a:schemeClr val="bg1"/>
                </a:solidFill>
                <a:latin typeface="微软雅黑" panose="020B0503020204020204" pitchFamily="34" charset="-122"/>
                <a:ea typeface="微软雅黑" panose="020B0503020204020204" pitchFamily="34" charset="-122"/>
              </a:rPr>
              <a:t>应急公交运维成本最小</a:t>
            </a:r>
            <a:endParaRPr lang="en-US" altLang="zh-CN" dirty="0">
              <a:solidFill>
                <a:schemeClr val="bg1"/>
              </a:solidFill>
              <a:latin typeface="Arial" panose="020B0604020202020204" pitchFamily="34" charset="0"/>
              <a:ea typeface="微软雅黑" panose="020B0503020204020204" pitchFamily="34" charset="-122"/>
            </a:endParaRPr>
          </a:p>
        </p:txBody>
      </p:sp>
      <p:sp>
        <p:nvSpPr>
          <p:cNvPr id="27" name="箭头: 右 26">
            <a:extLst>
              <a:ext uri="{FF2B5EF4-FFF2-40B4-BE49-F238E27FC236}">
                <a16:creationId xmlns:a16="http://schemas.microsoft.com/office/drawing/2014/main" id="{503AA07D-0DC8-4B46-BA9B-D6E19BFD7CCB}"/>
              </a:ext>
            </a:extLst>
          </p:cNvPr>
          <p:cNvSpPr/>
          <p:nvPr/>
        </p:nvSpPr>
        <p:spPr>
          <a:xfrm>
            <a:off x="5314805" y="3062346"/>
            <a:ext cx="1757844" cy="182394"/>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矩形: 圆角 27">
            <a:extLst>
              <a:ext uri="{FF2B5EF4-FFF2-40B4-BE49-F238E27FC236}">
                <a16:creationId xmlns:a16="http://schemas.microsoft.com/office/drawing/2014/main" id="{CDD6289A-BF61-42D5-BD56-76DA3584A4ED}"/>
              </a:ext>
            </a:extLst>
          </p:cNvPr>
          <p:cNvSpPr/>
          <p:nvPr/>
        </p:nvSpPr>
        <p:spPr>
          <a:xfrm>
            <a:off x="7452415" y="2928273"/>
            <a:ext cx="3013432" cy="421921"/>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solidFill>
                  <a:schemeClr val="bg1"/>
                </a:solidFill>
                <a:latin typeface="微软雅黑" panose="020B0503020204020204" pitchFamily="34" charset="-122"/>
                <a:ea typeface="微软雅黑" panose="020B0503020204020204" pitchFamily="34" charset="-122"/>
              </a:rPr>
              <a:t>候选点被选中才能提供服务</a:t>
            </a:r>
            <a:endParaRPr lang="en-US" altLang="zh-CN" dirty="0">
              <a:solidFill>
                <a:schemeClr val="bg1"/>
              </a:solidFill>
              <a:latin typeface="Arial" panose="020B0604020202020204" pitchFamily="34" charset="0"/>
              <a:ea typeface="微软雅黑" panose="020B0503020204020204" pitchFamily="34" charset="-122"/>
            </a:endParaRPr>
          </a:p>
        </p:txBody>
      </p:sp>
      <p:sp>
        <p:nvSpPr>
          <p:cNvPr id="29" name="箭头: 右 28">
            <a:extLst>
              <a:ext uri="{FF2B5EF4-FFF2-40B4-BE49-F238E27FC236}">
                <a16:creationId xmlns:a16="http://schemas.microsoft.com/office/drawing/2014/main" id="{386B81C1-EED1-4823-A323-460B75B15FB1}"/>
              </a:ext>
            </a:extLst>
          </p:cNvPr>
          <p:cNvSpPr/>
          <p:nvPr/>
        </p:nvSpPr>
        <p:spPr>
          <a:xfrm>
            <a:off x="5314805" y="3556577"/>
            <a:ext cx="1757844" cy="182394"/>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矩形: 圆角 29">
            <a:extLst>
              <a:ext uri="{FF2B5EF4-FFF2-40B4-BE49-F238E27FC236}">
                <a16:creationId xmlns:a16="http://schemas.microsoft.com/office/drawing/2014/main" id="{2210AC96-1F0B-446C-9DB8-D7FE7FE9A16F}"/>
              </a:ext>
            </a:extLst>
          </p:cNvPr>
          <p:cNvSpPr/>
          <p:nvPr/>
        </p:nvSpPr>
        <p:spPr>
          <a:xfrm>
            <a:off x="7452415" y="3447961"/>
            <a:ext cx="3013432" cy="421921"/>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solidFill>
                  <a:schemeClr val="bg1"/>
                </a:solidFill>
                <a:latin typeface="微软雅黑" panose="020B0503020204020204" pitchFamily="34" charset="-122"/>
                <a:ea typeface="微软雅黑" panose="020B0503020204020204" pitchFamily="34" charset="-122"/>
              </a:rPr>
              <a:t>覆盖半径内才能提供服务</a:t>
            </a:r>
            <a:endParaRPr lang="en-US" altLang="zh-CN" dirty="0">
              <a:solidFill>
                <a:schemeClr val="bg1"/>
              </a:solidFill>
              <a:latin typeface="Arial" panose="020B0604020202020204" pitchFamily="34" charset="0"/>
              <a:ea typeface="微软雅黑" panose="020B0503020204020204" pitchFamily="34" charset="-122"/>
            </a:endParaRPr>
          </a:p>
        </p:txBody>
      </p:sp>
      <p:sp>
        <p:nvSpPr>
          <p:cNvPr id="31" name="箭头: 右 30">
            <a:extLst>
              <a:ext uri="{FF2B5EF4-FFF2-40B4-BE49-F238E27FC236}">
                <a16:creationId xmlns:a16="http://schemas.microsoft.com/office/drawing/2014/main" id="{4D5D697E-2395-4705-8339-3A0114AE2C91}"/>
              </a:ext>
            </a:extLst>
          </p:cNvPr>
          <p:cNvSpPr/>
          <p:nvPr/>
        </p:nvSpPr>
        <p:spPr>
          <a:xfrm>
            <a:off x="5314805" y="4051922"/>
            <a:ext cx="1757844" cy="182394"/>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 name="矩形: 圆角 31">
            <a:extLst>
              <a:ext uri="{FF2B5EF4-FFF2-40B4-BE49-F238E27FC236}">
                <a16:creationId xmlns:a16="http://schemas.microsoft.com/office/drawing/2014/main" id="{5C8021B3-7B36-41BB-8381-34A1E6B8095A}"/>
              </a:ext>
            </a:extLst>
          </p:cNvPr>
          <p:cNvSpPr/>
          <p:nvPr/>
        </p:nvSpPr>
        <p:spPr>
          <a:xfrm>
            <a:off x="7452415" y="3967649"/>
            <a:ext cx="3013432" cy="421921"/>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en-US" altLang="zh-CN" dirty="0">
                <a:solidFill>
                  <a:schemeClr val="bg1"/>
                </a:solidFill>
                <a:latin typeface="微软雅黑" panose="020B0503020204020204" pitchFamily="34" charset="-122"/>
                <a:ea typeface="微软雅黑" panose="020B0503020204020204" pitchFamily="34" charset="-122"/>
              </a:rPr>
              <a:t>0-1</a:t>
            </a:r>
            <a:r>
              <a:rPr lang="zh-CN" altLang="en-US" dirty="0">
                <a:solidFill>
                  <a:schemeClr val="bg1"/>
                </a:solidFill>
                <a:latin typeface="微软雅黑" panose="020B0503020204020204" pitchFamily="34" charset="-122"/>
                <a:ea typeface="微软雅黑" panose="020B0503020204020204" pitchFamily="34" charset="-122"/>
              </a:rPr>
              <a:t>决策变量</a:t>
            </a:r>
            <a:endParaRPr lang="en-US" altLang="zh-CN" dirty="0">
              <a:solidFill>
                <a:schemeClr val="bg1"/>
              </a:solidFill>
              <a:latin typeface="Arial" panose="020B0604020202020204" pitchFamily="34" charset="0"/>
              <a:ea typeface="微软雅黑" panose="020B0503020204020204" pitchFamily="34" charset="-122"/>
            </a:endParaRPr>
          </a:p>
        </p:txBody>
      </p:sp>
      <p:sp>
        <p:nvSpPr>
          <p:cNvPr id="35" name="右大括号 34">
            <a:extLst>
              <a:ext uri="{FF2B5EF4-FFF2-40B4-BE49-F238E27FC236}">
                <a16:creationId xmlns:a16="http://schemas.microsoft.com/office/drawing/2014/main" id="{8B038723-3F2A-4347-B204-799EA5A9C0AF}"/>
              </a:ext>
            </a:extLst>
          </p:cNvPr>
          <p:cNvSpPr/>
          <p:nvPr/>
        </p:nvSpPr>
        <p:spPr>
          <a:xfrm>
            <a:off x="6186333" y="4562902"/>
            <a:ext cx="235669" cy="1407142"/>
          </a:xfrm>
          <a:prstGeom prst="rightBrace">
            <a:avLst>
              <a:gd name="adj1" fmla="val 79754"/>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6" name="箭头: 右 35">
            <a:extLst>
              <a:ext uri="{FF2B5EF4-FFF2-40B4-BE49-F238E27FC236}">
                <a16:creationId xmlns:a16="http://schemas.microsoft.com/office/drawing/2014/main" id="{5BD95DC4-9456-4CD6-AEF1-BEBF79CBD0D0}"/>
              </a:ext>
            </a:extLst>
          </p:cNvPr>
          <p:cNvSpPr/>
          <p:nvPr/>
        </p:nvSpPr>
        <p:spPr>
          <a:xfrm>
            <a:off x="6592205" y="5176661"/>
            <a:ext cx="466372" cy="182394"/>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7" name="矩形: 圆角 36">
            <a:extLst>
              <a:ext uri="{FF2B5EF4-FFF2-40B4-BE49-F238E27FC236}">
                <a16:creationId xmlns:a16="http://schemas.microsoft.com/office/drawing/2014/main" id="{3579D8FD-CF59-443B-B3BE-D078D33A5B42}"/>
              </a:ext>
            </a:extLst>
          </p:cNvPr>
          <p:cNvSpPr/>
          <p:nvPr/>
        </p:nvSpPr>
        <p:spPr>
          <a:xfrm>
            <a:off x="7452415" y="4896798"/>
            <a:ext cx="3013432" cy="729636"/>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rgbClr val="004DA1"/>
              </a:buClr>
              <a:buSzPct val="120000"/>
            </a:pPr>
            <a:r>
              <a:rPr lang="zh-CN" altLang="en-US" dirty="0">
                <a:solidFill>
                  <a:schemeClr val="bg1"/>
                </a:solidFill>
                <a:latin typeface="微软雅黑" panose="020B0503020204020204" pitchFamily="34" charset="-122"/>
                <a:ea typeface="微软雅黑" panose="020B0503020204020204" pitchFamily="34" charset="-122"/>
              </a:rPr>
              <a:t>根据车站脆弱性分类限制不同覆盖次数</a:t>
            </a:r>
            <a:endParaRPr lang="en-US" altLang="zh-CN" dirty="0">
              <a:solidFill>
                <a:schemeClr val="bg1"/>
              </a:solidFill>
              <a:latin typeface="Arial" panose="020B0604020202020204" pitchFamily="34" charset="0"/>
              <a:ea typeface="微软雅黑" panose="020B0503020204020204" pitchFamily="34" charset="-122"/>
            </a:endParaRPr>
          </a:p>
        </p:txBody>
      </p:sp>
      <p:sp>
        <p:nvSpPr>
          <p:cNvPr id="3" name="矩形: 圆角 2">
            <a:extLst>
              <a:ext uri="{FF2B5EF4-FFF2-40B4-BE49-F238E27FC236}">
                <a16:creationId xmlns:a16="http://schemas.microsoft.com/office/drawing/2014/main" id="{9F48A343-0D82-4D18-9C0F-0610AB2E0544}"/>
              </a:ext>
            </a:extLst>
          </p:cNvPr>
          <p:cNvSpPr/>
          <p:nvPr/>
        </p:nvSpPr>
        <p:spPr>
          <a:xfrm>
            <a:off x="7305040" y="1411939"/>
            <a:ext cx="3352800" cy="12013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3" name="矩形: 圆角 32">
            <a:extLst>
              <a:ext uri="{FF2B5EF4-FFF2-40B4-BE49-F238E27FC236}">
                <a16:creationId xmlns:a16="http://schemas.microsoft.com/office/drawing/2014/main" id="{7AACC741-4DE9-440F-A627-6766AC5A7E82}"/>
              </a:ext>
            </a:extLst>
          </p:cNvPr>
          <p:cNvSpPr/>
          <p:nvPr/>
        </p:nvSpPr>
        <p:spPr>
          <a:xfrm>
            <a:off x="7305040" y="2743249"/>
            <a:ext cx="3352800" cy="3074482"/>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4" name="文本框 33">
            <a:extLst>
              <a:ext uri="{FF2B5EF4-FFF2-40B4-BE49-F238E27FC236}">
                <a16:creationId xmlns:a16="http://schemas.microsoft.com/office/drawing/2014/main" id="{54F86357-EBFD-4548-97E3-CFE019F9DC4E}"/>
              </a:ext>
            </a:extLst>
          </p:cNvPr>
          <p:cNvSpPr txBox="1"/>
          <p:nvPr/>
        </p:nvSpPr>
        <p:spPr>
          <a:xfrm>
            <a:off x="10805215" y="1812560"/>
            <a:ext cx="1258182" cy="400110"/>
          </a:xfrm>
          <a:prstGeom prst="rect">
            <a:avLst/>
          </a:prstGeom>
          <a:noFill/>
        </p:spPr>
        <p:txBody>
          <a:bodyPr wrap="squar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目标函数</a:t>
            </a:r>
            <a:endParaRPr lang="zh-CN" altLang="en-US" sz="2000" dirty="0"/>
          </a:p>
        </p:txBody>
      </p:sp>
      <p:sp>
        <p:nvSpPr>
          <p:cNvPr id="38" name="文本框 37">
            <a:extLst>
              <a:ext uri="{FF2B5EF4-FFF2-40B4-BE49-F238E27FC236}">
                <a16:creationId xmlns:a16="http://schemas.microsoft.com/office/drawing/2014/main" id="{D6EDF10A-09C4-459C-BACE-6739497A9A02}"/>
              </a:ext>
            </a:extLst>
          </p:cNvPr>
          <p:cNvSpPr txBox="1"/>
          <p:nvPr/>
        </p:nvSpPr>
        <p:spPr>
          <a:xfrm>
            <a:off x="10805215" y="3850679"/>
            <a:ext cx="1258182" cy="400110"/>
          </a:xfrm>
          <a:prstGeom prst="rect">
            <a:avLst/>
          </a:prstGeom>
          <a:noFill/>
        </p:spPr>
        <p:txBody>
          <a:bodyPr wrap="squar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约束条件</a:t>
            </a:r>
            <a:endParaRPr lang="zh-CN" altLang="en-US" sz="2000" dirty="0"/>
          </a:p>
        </p:txBody>
      </p:sp>
    </p:spTree>
    <p:extLst>
      <p:ext uri="{BB962C8B-B14F-4D97-AF65-F5344CB8AC3E}">
        <p14:creationId xmlns:p14="http://schemas.microsoft.com/office/powerpoint/2010/main" val="2627942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4584CB-EEB0-064F-8CED-88059F9A2F7D}"/>
              </a:ext>
            </a:extLst>
          </p:cNvPr>
          <p:cNvSpPr>
            <a:spLocks noGrp="1"/>
          </p:cNvSpPr>
          <p:nvPr>
            <p:ph type="body" sz="quarter" idx="13"/>
          </p:nvPr>
        </p:nvSpPr>
        <p:spPr/>
        <p:txBody>
          <a:bodyPr/>
          <a:lstStyle/>
          <a:p>
            <a:r>
              <a:rPr kumimoji="1" lang="zh-CN" altLang="en-US" dirty="0"/>
              <a:t>模型求解</a:t>
            </a:r>
          </a:p>
        </p:txBody>
      </p:sp>
      <p:sp>
        <p:nvSpPr>
          <p:cNvPr id="3" name="文本框 2">
            <a:extLst>
              <a:ext uri="{FF2B5EF4-FFF2-40B4-BE49-F238E27FC236}">
                <a16:creationId xmlns:a16="http://schemas.microsoft.com/office/drawing/2014/main" id="{7DB8BE2A-280C-4D49-8224-CF36EEDA22FA}"/>
              </a:ext>
            </a:extLst>
          </p:cNvPr>
          <p:cNvSpPr txBox="1"/>
          <p:nvPr/>
        </p:nvSpPr>
        <p:spPr>
          <a:xfrm>
            <a:off x="2206532" y="1516709"/>
            <a:ext cx="1459560"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多目标处理</a:t>
            </a:r>
          </a:p>
        </p:txBody>
      </p:sp>
      <p:sp>
        <p:nvSpPr>
          <p:cNvPr id="4" name="文本框 3">
            <a:extLst>
              <a:ext uri="{FF2B5EF4-FFF2-40B4-BE49-F238E27FC236}">
                <a16:creationId xmlns:a16="http://schemas.microsoft.com/office/drawing/2014/main" id="{FAD28630-9EB6-414B-A3DE-7C957B2FC4BA}"/>
              </a:ext>
            </a:extLst>
          </p:cNvPr>
          <p:cNvSpPr txBox="1"/>
          <p:nvPr/>
        </p:nvSpPr>
        <p:spPr>
          <a:xfrm>
            <a:off x="6297532" y="1516709"/>
            <a:ext cx="1246200"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模型求解</a:t>
            </a:r>
          </a:p>
        </p:txBody>
      </p:sp>
      <p:sp>
        <p:nvSpPr>
          <p:cNvPr id="5" name="矩形: 圆角 4">
            <a:extLst>
              <a:ext uri="{FF2B5EF4-FFF2-40B4-BE49-F238E27FC236}">
                <a16:creationId xmlns:a16="http://schemas.microsoft.com/office/drawing/2014/main" id="{3B0CE509-EA59-4D42-BB9F-C0A0E79B90F1}"/>
              </a:ext>
            </a:extLst>
          </p:cNvPr>
          <p:cNvSpPr/>
          <p:nvPr/>
        </p:nvSpPr>
        <p:spPr>
          <a:xfrm>
            <a:off x="2206532" y="2328223"/>
            <a:ext cx="2228099"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线性加权法</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6" name="矩形: 圆角 5">
            <a:extLst>
              <a:ext uri="{FF2B5EF4-FFF2-40B4-BE49-F238E27FC236}">
                <a16:creationId xmlns:a16="http://schemas.microsoft.com/office/drawing/2014/main" id="{613F57CB-6CBF-4951-86B4-FAF591BFF2E4}"/>
              </a:ext>
            </a:extLst>
          </p:cNvPr>
          <p:cNvSpPr/>
          <p:nvPr/>
        </p:nvSpPr>
        <p:spPr>
          <a:xfrm>
            <a:off x="2206531" y="3506783"/>
            <a:ext cx="2228099"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目标函数归一化</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7" name="矩形: 圆角 6">
            <a:extLst>
              <a:ext uri="{FF2B5EF4-FFF2-40B4-BE49-F238E27FC236}">
                <a16:creationId xmlns:a16="http://schemas.microsoft.com/office/drawing/2014/main" id="{DA8786C1-0BA5-42FA-A4A0-E31DFF35AA7E}"/>
              </a:ext>
            </a:extLst>
          </p:cNvPr>
          <p:cNvSpPr/>
          <p:nvPr/>
        </p:nvSpPr>
        <p:spPr>
          <a:xfrm>
            <a:off x="2206530" y="4773914"/>
            <a:ext cx="2228099"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转化单目标函数</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8" name="箭头: 下 7">
            <a:extLst>
              <a:ext uri="{FF2B5EF4-FFF2-40B4-BE49-F238E27FC236}">
                <a16:creationId xmlns:a16="http://schemas.microsoft.com/office/drawing/2014/main" id="{0AB44BA6-5997-47B9-B657-B9FF1D09E761}"/>
              </a:ext>
            </a:extLst>
          </p:cNvPr>
          <p:cNvSpPr/>
          <p:nvPr/>
        </p:nvSpPr>
        <p:spPr>
          <a:xfrm>
            <a:off x="3155610" y="2980415"/>
            <a:ext cx="329938" cy="457235"/>
          </a:xfrm>
          <a:prstGeom prst="down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箭头: 下 8">
            <a:extLst>
              <a:ext uri="{FF2B5EF4-FFF2-40B4-BE49-F238E27FC236}">
                <a16:creationId xmlns:a16="http://schemas.microsoft.com/office/drawing/2014/main" id="{519668C7-F489-413D-A065-12ABB8ACD9E3}"/>
              </a:ext>
            </a:extLst>
          </p:cNvPr>
          <p:cNvSpPr/>
          <p:nvPr/>
        </p:nvSpPr>
        <p:spPr>
          <a:xfrm>
            <a:off x="3155610" y="4203260"/>
            <a:ext cx="329938" cy="457235"/>
          </a:xfrm>
          <a:prstGeom prst="down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10">
            <a:extLst>
              <a:ext uri="{FF2B5EF4-FFF2-40B4-BE49-F238E27FC236}">
                <a16:creationId xmlns:a16="http://schemas.microsoft.com/office/drawing/2014/main" id="{4D6FD0E3-EDAD-4AEA-BA27-981551BE7FCA}"/>
              </a:ext>
            </a:extLst>
          </p:cNvPr>
          <p:cNvSpPr txBox="1"/>
          <p:nvPr/>
        </p:nvSpPr>
        <p:spPr>
          <a:xfrm>
            <a:off x="3556872" y="3038482"/>
            <a:ext cx="2353425" cy="341632"/>
          </a:xfrm>
          <a:prstGeom prst="rect">
            <a:avLst/>
          </a:prstGeom>
          <a:noFill/>
        </p:spPr>
        <p:txBody>
          <a:bodyPr wrap="square">
            <a:spAutoFit/>
          </a:bodyPr>
          <a:lstStyle/>
          <a:p>
            <a:pP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目标函数量纲不统一</a:t>
            </a:r>
            <a:endParaRPr lang="en-US" altLang="zh-CN" dirty="0">
              <a:solidFill>
                <a:schemeClr val="tx1"/>
              </a:solidFill>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BD578AA-B5DD-4540-BC82-820D110905E2}"/>
                  </a:ext>
                </a:extLst>
              </p:cNvPr>
              <p:cNvSpPr txBox="1"/>
              <p:nvPr/>
            </p:nvSpPr>
            <p:spPr>
              <a:xfrm>
                <a:off x="3556872" y="5497494"/>
                <a:ext cx="235342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mtClean="0">
                          <a:latin typeface="Cambria Math" panose="02040503050406030204" pitchFamily="18" charset="0"/>
                        </a:rPr>
                        <m:t>M</m:t>
                      </m:r>
                      <m:r>
                        <m:rPr>
                          <m:sty m:val="p"/>
                        </m:rPr>
                        <a:rPr lang="zh-CN" altLang="en-US" i="0">
                          <a:latin typeface="Cambria Math" panose="02040503050406030204" pitchFamily="18" charset="0"/>
                        </a:rPr>
                        <m:t>in</m:t>
                      </m:r>
                      <m:r>
                        <a:rPr lang="zh-CN" altLang="en-US" i="1">
                          <a:latin typeface="Cambria Math" panose="02040503050406030204" pitchFamily="18" charset="0"/>
                        </a:rPr>
                        <m:t>𝑍</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𝑍</m:t>
                          </m:r>
                        </m:e>
                        <m:sub>
                          <m:r>
                            <a:rPr lang="zh-CN" altLang="en-US" i="0">
                              <a:latin typeface="Cambria Math" panose="02040503050406030204" pitchFamily="18" charset="0"/>
                            </a:rPr>
                            <m:t>1</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𝑍</m:t>
                          </m:r>
                        </m:e>
                        <m:sub>
                          <m:r>
                            <a:rPr lang="zh-CN" altLang="en-US" i="0">
                              <a:latin typeface="Cambria Math" panose="02040503050406030204" pitchFamily="18" charset="0"/>
                            </a:rPr>
                            <m:t>2</m:t>
                          </m:r>
                        </m:sub>
                        <m:sup>
                          <m:r>
                            <a:rPr lang="zh-CN" altLang="en-US" i="0">
                              <a:latin typeface="Cambria Math" panose="02040503050406030204" pitchFamily="18" charset="0"/>
                            </a:rPr>
                            <m:t>′</m:t>
                          </m:r>
                        </m:sup>
                      </m:sSubSup>
                    </m:oMath>
                  </m:oMathPara>
                </a14:m>
                <a:endParaRPr lang="zh-CN" altLang="en-US" dirty="0"/>
              </a:p>
            </p:txBody>
          </p:sp>
        </mc:Choice>
        <mc:Fallback xmlns="">
          <p:sp>
            <p:nvSpPr>
              <p:cNvPr id="15" name="文本框 14">
                <a:extLst>
                  <a:ext uri="{FF2B5EF4-FFF2-40B4-BE49-F238E27FC236}">
                    <a16:creationId xmlns:a16="http://schemas.microsoft.com/office/drawing/2014/main" id="{8BD578AA-B5DD-4540-BC82-820D110905E2}"/>
                  </a:ext>
                </a:extLst>
              </p:cNvPr>
              <p:cNvSpPr txBox="1">
                <a:spLocks noRot="1" noChangeAspect="1" noMove="1" noResize="1" noEditPoints="1" noAdjustHandles="1" noChangeArrowheads="1" noChangeShapeType="1" noTextEdit="1"/>
              </p:cNvSpPr>
              <p:nvPr/>
            </p:nvSpPr>
            <p:spPr>
              <a:xfrm>
                <a:off x="3556872" y="5497494"/>
                <a:ext cx="2353425" cy="369332"/>
              </a:xfrm>
              <a:prstGeom prst="rect">
                <a:avLst/>
              </a:prstGeom>
              <a:blipFill>
                <a:blip r:embed="rId2"/>
                <a:stretch>
                  <a:fillRect b="-1667"/>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8CC3EC39-2690-46E9-8D49-AF4195EAB0FD}"/>
              </a:ext>
            </a:extLst>
          </p:cNvPr>
          <p:cNvSpPr txBox="1"/>
          <p:nvPr/>
        </p:nvSpPr>
        <p:spPr>
          <a:xfrm>
            <a:off x="1977251" y="6001539"/>
            <a:ext cx="4146220" cy="341632"/>
          </a:xfrm>
          <a:prstGeom prst="rect">
            <a:avLst/>
          </a:prstGeom>
          <a:noFill/>
        </p:spPr>
        <p:txBody>
          <a:bodyPr wrap="square">
            <a:spAutoFit/>
          </a:bodyPr>
          <a:lstStyle/>
          <a:p>
            <a:pP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权重可以表达不同目标函数的重要程度</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701AC7ED-DA6B-4CC9-9918-ED44DAA65246}"/>
              </a:ext>
            </a:extLst>
          </p:cNvPr>
          <p:cNvSpPr txBox="1"/>
          <p:nvPr/>
        </p:nvSpPr>
        <p:spPr>
          <a:xfrm>
            <a:off x="7588027" y="2328865"/>
            <a:ext cx="2571973" cy="341632"/>
          </a:xfrm>
          <a:prstGeom prst="rect">
            <a:avLst/>
          </a:prstGeom>
          <a:noFill/>
        </p:spPr>
        <p:txBody>
          <a:bodyPr wrap="square">
            <a:spAutoFit/>
          </a:bodyPr>
          <a:lstStyle/>
          <a:p>
            <a:pP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使用求解器</a:t>
            </a:r>
            <a:r>
              <a:rPr lang="en-US" altLang="zh-CN" dirty="0" err="1">
                <a:latin typeface="Arial" panose="020B0604020202020204" pitchFamily="34" charset="0"/>
                <a:ea typeface="微软雅黑" panose="020B0503020204020204" pitchFamily="34" charset="-122"/>
              </a:rPr>
              <a:t>Gurobi</a:t>
            </a:r>
            <a:r>
              <a:rPr lang="zh-CN" altLang="en-US" dirty="0">
                <a:latin typeface="Arial" panose="020B0604020202020204" pitchFamily="34" charset="0"/>
                <a:ea typeface="微软雅黑" panose="020B0503020204020204" pitchFamily="34" charset="-122"/>
              </a:rPr>
              <a:t>求解</a:t>
            </a:r>
            <a:endParaRPr lang="en-US" altLang="zh-CN" dirty="0">
              <a:solidFill>
                <a:schemeClr val="tx1"/>
              </a:solidFill>
              <a:latin typeface="Arial" panose="020B0604020202020204" pitchFamily="34" charset="0"/>
              <a:ea typeface="微软雅黑" panose="020B0503020204020204" pitchFamily="34" charset="-122"/>
            </a:endParaRPr>
          </a:p>
        </p:txBody>
      </p:sp>
      <p:pic>
        <p:nvPicPr>
          <p:cNvPr id="1026" name="Picture 2" descr="Gurobi优化器_Gurobi官网_Gurobi中国区代理商">
            <a:extLst>
              <a:ext uri="{FF2B5EF4-FFF2-40B4-BE49-F238E27FC236}">
                <a16:creationId xmlns:a16="http://schemas.microsoft.com/office/drawing/2014/main" id="{A7216B8E-F060-4478-8DE6-4281330C0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750" r="329" b="33605"/>
          <a:stretch/>
        </p:blipFill>
        <p:spPr bwMode="auto">
          <a:xfrm>
            <a:off x="9647433" y="1415876"/>
            <a:ext cx="2158488" cy="706966"/>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B73A9D49-5A8B-446C-B9E3-EA9C94AB19B7}"/>
              </a:ext>
            </a:extLst>
          </p:cNvPr>
          <p:cNvPicPr>
            <a:picLocks noChangeAspect="1"/>
          </p:cNvPicPr>
          <p:nvPr/>
        </p:nvPicPr>
        <p:blipFill rotWithShape="1">
          <a:blip r:embed="rId4"/>
          <a:srcRect l="2686"/>
          <a:stretch/>
        </p:blipFill>
        <p:spPr>
          <a:xfrm>
            <a:off x="6096000" y="2839180"/>
            <a:ext cx="6096000" cy="305671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C062886-AD60-4216-9804-76DA3D8D92EB}"/>
                  </a:ext>
                </a:extLst>
              </p:cNvPr>
              <p:cNvSpPr txBox="1"/>
              <p:nvPr/>
            </p:nvSpPr>
            <p:spPr>
              <a:xfrm>
                <a:off x="3556872" y="4113500"/>
                <a:ext cx="2740660" cy="6767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𝑖</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𝑖</m:t>
                              </m:r>
                            </m:sub>
                          </m:sSub>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𝑖</m:t>
                                      </m:r>
                                    </m:sub>
                                  </m:sSub>
                                </m:e>
                              </m:d>
                            </m:e>
                          </m:func>
                        </m:num>
                        <m:den>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max</m:t>
                              </m:r>
                            </m:fName>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𝑖</m:t>
                                      </m:r>
                                    </m:sub>
                                  </m:sSub>
                                </m:e>
                              </m:d>
                            </m:e>
                          </m:func>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𝑖</m:t>
                                      </m:r>
                                    </m:sub>
                                  </m:sSub>
                                </m:e>
                              </m:d>
                            </m:e>
                          </m:func>
                        </m:den>
                      </m:f>
                    </m:oMath>
                  </m:oMathPara>
                </a14:m>
                <a:endParaRPr lang="zh-CN" altLang="en-US" dirty="0"/>
              </a:p>
            </p:txBody>
          </p:sp>
        </mc:Choice>
        <mc:Fallback xmlns="">
          <p:sp>
            <p:nvSpPr>
              <p:cNvPr id="13" name="文本框 12">
                <a:extLst>
                  <a:ext uri="{FF2B5EF4-FFF2-40B4-BE49-F238E27FC236}">
                    <a16:creationId xmlns:a16="http://schemas.microsoft.com/office/drawing/2014/main" id="{1C062886-AD60-4216-9804-76DA3D8D92EB}"/>
                  </a:ext>
                </a:extLst>
              </p:cNvPr>
              <p:cNvSpPr txBox="1">
                <a:spLocks noRot="1" noChangeAspect="1" noMove="1" noResize="1" noEditPoints="1" noAdjustHandles="1" noChangeArrowheads="1" noChangeShapeType="1" noTextEdit="1"/>
              </p:cNvSpPr>
              <p:nvPr/>
            </p:nvSpPr>
            <p:spPr>
              <a:xfrm>
                <a:off x="3556872" y="4113500"/>
                <a:ext cx="2740660" cy="676724"/>
              </a:xfrm>
              <a:prstGeom prst="rect">
                <a:avLst/>
              </a:prstGeom>
              <a:blipFill>
                <a:blip r:embed="rId5"/>
                <a:stretch>
                  <a:fillRect/>
                </a:stretch>
              </a:blipFill>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DFEC486B-5682-4E0E-BE4B-24F4F937A30A}"/>
              </a:ext>
            </a:extLst>
          </p:cNvPr>
          <p:cNvCxnSpPr>
            <a:cxnSpLocks/>
          </p:cNvCxnSpPr>
          <p:nvPr/>
        </p:nvCxnSpPr>
        <p:spPr>
          <a:xfrm>
            <a:off x="6096000" y="1212561"/>
            <a:ext cx="0" cy="5096043"/>
          </a:xfrm>
          <a:prstGeom prst="line">
            <a:avLst/>
          </a:prstGeom>
          <a:ln w="19050">
            <a:solidFill>
              <a:srgbClr val="004D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67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案例分析</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p:txBody>
          <a:bodyPr/>
          <a:lstStyle/>
          <a:p>
            <a:r>
              <a:rPr kumimoji="1" lang="zh-CN" altLang="en-US" dirty="0"/>
              <a:t>数据准备</a:t>
            </a:r>
            <a:endParaRPr kumimoji="1" lang="en-US" altLang="zh-CN" dirty="0"/>
          </a:p>
          <a:p>
            <a:r>
              <a:rPr kumimoji="1" lang="zh-CN" altLang="en-US" dirty="0"/>
              <a:t>客流分配结果</a:t>
            </a:r>
            <a:endParaRPr kumimoji="1" lang="en-US" altLang="zh-CN" dirty="0"/>
          </a:p>
          <a:p>
            <a:r>
              <a:rPr kumimoji="1" lang="zh-CN" altLang="en-US" dirty="0"/>
              <a:t>脆弱性指标</a:t>
            </a:r>
            <a:endParaRPr kumimoji="1" lang="en-US" altLang="zh-CN" dirty="0"/>
          </a:p>
          <a:p>
            <a:r>
              <a:rPr kumimoji="1" lang="zh-CN" altLang="en-US" dirty="0"/>
              <a:t>选址方案</a:t>
            </a:r>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04</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64796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E8E8888-20A8-419A-89F1-1718A3B21331}"/>
              </a:ext>
            </a:extLst>
          </p:cNvPr>
          <p:cNvPicPr/>
          <p:nvPr/>
        </p:nvPicPr>
        <p:blipFill>
          <a:blip r:embed="rId2"/>
          <a:stretch>
            <a:fillRect/>
          </a:stretch>
        </p:blipFill>
        <p:spPr>
          <a:xfrm>
            <a:off x="1991524" y="2242441"/>
            <a:ext cx="7981633" cy="4155758"/>
          </a:xfrm>
          <a:prstGeom prst="rect">
            <a:avLst/>
          </a:prstGeom>
        </p:spPr>
      </p:pic>
      <p:pic>
        <p:nvPicPr>
          <p:cNvPr id="5" name="图片 4">
            <a:extLst>
              <a:ext uri="{FF2B5EF4-FFF2-40B4-BE49-F238E27FC236}">
                <a16:creationId xmlns:a16="http://schemas.microsoft.com/office/drawing/2014/main" id="{9F3DD312-1726-46C4-B56D-C5BAE7786B6E}"/>
              </a:ext>
            </a:extLst>
          </p:cNvPr>
          <p:cNvPicPr/>
          <p:nvPr/>
        </p:nvPicPr>
        <p:blipFill>
          <a:blip r:embed="rId3"/>
          <a:stretch>
            <a:fillRect/>
          </a:stretch>
        </p:blipFill>
        <p:spPr>
          <a:xfrm>
            <a:off x="7512050" y="0"/>
            <a:ext cx="4679950" cy="3538220"/>
          </a:xfrm>
          <a:prstGeom prst="rect">
            <a:avLst/>
          </a:prstGeom>
        </p:spPr>
      </p:pic>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a:xfrm>
            <a:off x="2215044" y="388681"/>
            <a:ext cx="6705436" cy="583059"/>
          </a:xfrm>
        </p:spPr>
        <p:txBody>
          <a:bodyPr/>
          <a:lstStyle/>
          <a:p>
            <a:r>
              <a:rPr kumimoji="1" lang="zh-CN" altLang="en-US" dirty="0"/>
              <a:t>数据准备</a:t>
            </a:r>
            <a:r>
              <a:rPr kumimoji="1" lang="en-US" altLang="zh-CN" dirty="0"/>
              <a:t>——</a:t>
            </a:r>
            <a:r>
              <a:rPr kumimoji="1" lang="zh-CN" altLang="en-US" dirty="0"/>
              <a:t>上海地铁网络数据</a:t>
            </a:r>
          </a:p>
        </p:txBody>
      </p:sp>
      <p:sp>
        <p:nvSpPr>
          <p:cNvPr id="6" name="文本框 5">
            <a:extLst>
              <a:ext uri="{FF2B5EF4-FFF2-40B4-BE49-F238E27FC236}">
                <a16:creationId xmlns:a16="http://schemas.microsoft.com/office/drawing/2014/main" id="{22061AB2-38A6-45E6-A6F4-4065D9128F9A}"/>
              </a:ext>
            </a:extLst>
          </p:cNvPr>
          <p:cNvSpPr txBox="1"/>
          <p:nvPr/>
        </p:nvSpPr>
        <p:spPr>
          <a:xfrm>
            <a:off x="2215044" y="1297842"/>
            <a:ext cx="5049356" cy="923330"/>
          </a:xfrm>
          <a:prstGeom prst="rect">
            <a:avLst/>
          </a:prstGeom>
          <a:noFill/>
        </p:spPr>
        <p:txBody>
          <a:bodyPr wrap="square">
            <a:spAutoFit/>
          </a:bodyPr>
          <a:lstStyle/>
          <a:p>
            <a:pPr>
              <a:lnSpc>
                <a:spcPct val="90000"/>
              </a:lnSpc>
              <a:spcBef>
                <a:spcPts val="1000"/>
              </a:spcBef>
              <a:buClr>
                <a:srgbClr val="004DA1"/>
              </a:buClr>
              <a:buSzPct val="120000"/>
            </a:pPr>
            <a:r>
              <a:rPr lang="zh-CN" altLang="en-US" sz="2000" dirty="0">
                <a:latin typeface="微软雅黑" panose="020B0503020204020204" pitchFamily="34" charset="-122"/>
                <a:ea typeface="微软雅黑" panose="020B0503020204020204" pitchFamily="34" charset="-122"/>
              </a:rPr>
              <a:t>通过百度地图</a:t>
            </a:r>
            <a:r>
              <a:rPr lang="en-US" altLang="zh-CN" sz="2000" dirty="0">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获取地铁站经纬度和线路数据，按照前文方法使用</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中的</a:t>
            </a:r>
            <a:r>
              <a:rPr lang="en-US" altLang="zh-CN" sz="2000" dirty="0" err="1">
                <a:latin typeface="微软雅黑" panose="020B0503020204020204" pitchFamily="34" charset="-122"/>
                <a:ea typeface="微软雅黑" panose="020B0503020204020204" pitchFamily="34" charset="-122"/>
              </a:rPr>
              <a:t>NetworkX</a:t>
            </a:r>
            <a:r>
              <a:rPr lang="zh-CN" altLang="en-US" sz="2000" dirty="0">
                <a:latin typeface="微软雅黑" panose="020B0503020204020204" pitchFamily="34" charset="-122"/>
                <a:ea typeface="微软雅黑" panose="020B0503020204020204" pitchFamily="34" charset="-122"/>
              </a:rPr>
              <a:t>库构建拓扑网络。</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733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a:xfrm>
            <a:off x="2215044" y="388681"/>
            <a:ext cx="9550236" cy="583059"/>
          </a:xfrm>
        </p:spPr>
        <p:txBody>
          <a:bodyPr/>
          <a:lstStyle/>
          <a:p>
            <a:r>
              <a:rPr kumimoji="1" lang="zh-CN" altLang="en-US" dirty="0"/>
              <a:t>数据准备</a:t>
            </a:r>
            <a:r>
              <a:rPr kumimoji="1" lang="en-US" altLang="zh-CN" dirty="0"/>
              <a:t>——</a:t>
            </a:r>
            <a:r>
              <a:rPr kumimoji="1" lang="zh-CN" altLang="en-US" dirty="0"/>
              <a:t>地铁客流</a:t>
            </a:r>
            <a:r>
              <a:rPr kumimoji="1" lang="en-US" altLang="zh-CN" dirty="0"/>
              <a:t>OD</a:t>
            </a:r>
            <a:r>
              <a:rPr kumimoji="1" lang="zh-CN" altLang="en-US" dirty="0"/>
              <a:t>和备车点候选集</a:t>
            </a:r>
          </a:p>
        </p:txBody>
      </p:sp>
      <p:sp>
        <p:nvSpPr>
          <p:cNvPr id="5" name="文本框 4">
            <a:extLst>
              <a:ext uri="{FF2B5EF4-FFF2-40B4-BE49-F238E27FC236}">
                <a16:creationId xmlns:a16="http://schemas.microsoft.com/office/drawing/2014/main" id="{FD5E8A09-A54E-456E-AEED-3C246F594F7D}"/>
              </a:ext>
            </a:extLst>
          </p:cNvPr>
          <p:cNvSpPr txBox="1"/>
          <p:nvPr/>
        </p:nvSpPr>
        <p:spPr>
          <a:xfrm>
            <a:off x="2329181" y="1391060"/>
            <a:ext cx="2174239"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地铁客流</a:t>
            </a:r>
            <a:r>
              <a:rPr lang="en-US" altLang="zh-CN" sz="2000" b="1" dirty="0">
                <a:solidFill>
                  <a:schemeClr val="bg1"/>
                </a:solidFill>
                <a:latin typeface="微软雅黑" panose="020B0503020204020204" pitchFamily="34" charset="-122"/>
                <a:ea typeface="微软雅黑" panose="020B0503020204020204" pitchFamily="34" charset="-122"/>
              </a:rPr>
              <a:t>OD</a:t>
            </a:r>
            <a:r>
              <a:rPr lang="zh-CN" altLang="en-US" sz="2000" b="1" dirty="0">
                <a:solidFill>
                  <a:schemeClr val="bg1"/>
                </a:solidFill>
                <a:latin typeface="微软雅黑" panose="020B0503020204020204" pitchFamily="34" charset="-122"/>
                <a:ea typeface="微软雅黑" panose="020B0503020204020204" pitchFamily="34" charset="-122"/>
              </a:rPr>
              <a:t>数据</a:t>
            </a:r>
          </a:p>
        </p:txBody>
      </p:sp>
      <p:graphicFrame>
        <p:nvGraphicFramePr>
          <p:cNvPr id="7" name="表格 6">
            <a:extLst>
              <a:ext uri="{FF2B5EF4-FFF2-40B4-BE49-F238E27FC236}">
                <a16:creationId xmlns:a16="http://schemas.microsoft.com/office/drawing/2014/main" id="{63FCCF40-B0FE-4AD3-8F75-0F76952668D7}"/>
              </a:ext>
            </a:extLst>
          </p:cNvPr>
          <p:cNvGraphicFramePr>
            <a:graphicFrameLocks noGrp="1"/>
          </p:cNvGraphicFramePr>
          <p:nvPr>
            <p:extLst>
              <p:ext uri="{D42A27DB-BD31-4B8C-83A1-F6EECF244321}">
                <p14:modId xmlns:p14="http://schemas.microsoft.com/office/powerpoint/2010/main" val="3808992996"/>
              </p:ext>
            </p:extLst>
          </p:nvPr>
        </p:nvGraphicFramePr>
        <p:xfrm>
          <a:off x="5516881" y="1394789"/>
          <a:ext cx="6360158" cy="2057400"/>
        </p:xfrm>
        <a:graphic>
          <a:graphicData uri="http://schemas.openxmlformats.org/drawingml/2006/table">
            <a:tbl>
              <a:tblPr firstRow="1" firstCol="1" bandRow="1">
                <a:tableStyleId>{5C22544A-7EE6-4342-B048-85BDC9FD1C3A}</a:tableStyleId>
              </a:tblPr>
              <a:tblGrid>
                <a:gridCol w="690489">
                  <a:extLst>
                    <a:ext uri="{9D8B030D-6E8A-4147-A177-3AD203B41FA5}">
                      <a16:colId xmlns:a16="http://schemas.microsoft.com/office/drawing/2014/main" val="1442651549"/>
                    </a:ext>
                  </a:extLst>
                </a:gridCol>
                <a:gridCol w="691226">
                  <a:extLst>
                    <a:ext uri="{9D8B030D-6E8A-4147-A177-3AD203B41FA5}">
                      <a16:colId xmlns:a16="http://schemas.microsoft.com/office/drawing/2014/main" val="364264498"/>
                    </a:ext>
                  </a:extLst>
                </a:gridCol>
                <a:gridCol w="691226">
                  <a:extLst>
                    <a:ext uri="{9D8B030D-6E8A-4147-A177-3AD203B41FA5}">
                      <a16:colId xmlns:a16="http://schemas.microsoft.com/office/drawing/2014/main" val="2673538345"/>
                    </a:ext>
                  </a:extLst>
                </a:gridCol>
                <a:gridCol w="767046">
                  <a:extLst>
                    <a:ext uri="{9D8B030D-6E8A-4147-A177-3AD203B41FA5}">
                      <a16:colId xmlns:a16="http://schemas.microsoft.com/office/drawing/2014/main" val="701168194"/>
                    </a:ext>
                  </a:extLst>
                </a:gridCol>
                <a:gridCol w="691226">
                  <a:extLst>
                    <a:ext uri="{9D8B030D-6E8A-4147-A177-3AD203B41FA5}">
                      <a16:colId xmlns:a16="http://schemas.microsoft.com/office/drawing/2014/main" val="3384160529"/>
                    </a:ext>
                  </a:extLst>
                </a:gridCol>
                <a:gridCol w="691226">
                  <a:extLst>
                    <a:ext uri="{9D8B030D-6E8A-4147-A177-3AD203B41FA5}">
                      <a16:colId xmlns:a16="http://schemas.microsoft.com/office/drawing/2014/main" val="1496141606"/>
                    </a:ext>
                  </a:extLst>
                </a:gridCol>
                <a:gridCol w="1199890">
                  <a:extLst>
                    <a:ext uri="{9D8B030D-6E8A-4147-A177-3AD203B41FA5}">
                      <a16:colId xmlns:a16="http://schemas.microsoft.com/office/drawing/2014/main" val="959661815"/>
                    </a:ext>
                  </a:extLst>
                </a:gridCol>
                <a:gridCol w="937829">
                  <a:extLst>
                    <a:ext uri="{9D8B030D-6E8A-4147-A177-3AD203B41FA5}">
                      <a16:colId xmlns:a16="http://schemas.microsoft.com/office/drawing/2014/main" val="1879026415"/>
                    </a:ext>
                  </a:extLst>
                </a:gridCol>
              </a:tblGrid>
              <a:tr h="320834">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编号</a:t>
                      </a:r>
                    </a:p>
                  </a:txBody>
                  <a:tcPr marL="68580" marR="68580" marT="0" marB="0"/>
                </a:tc>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进站</a:t>
                      </a:r>
                      <a:r>
                        <a:rPr lang="en-US" sz="1600" b="0" i="0" kern="100" dirty="0">
                          <a:solidFill>
                            <a:schemeClr val="lt1"/>
                          </a:solidFill>
                          <a:effectLst/>
                          <a:latin typeface="Microsoft YaHei" panose="020B0503020204020204" pitchFamily="34" charset="-122"/>
                          <a:ea typeface="Microsoft YaHei" panose="020B0503020204020204" pitchFamily="34" charset="-122"/>
                          <a:cs typeface="+mn-cs"/>
                        </a:rPr>
                        <a:t>ID</a:t>
                      </a:r>
                      <a:endPar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进站线路</a:t>
                      </a:r>
                    </a:p>
                  </a:txBody>
                  <a:tcPr marL="68580" marR="68580" marT="0" marB="0"/>
                </a:tc>
                <a:tc>
                  <a:txBody>
                    <a:bodyPr/>
                    <a:lstStyle/>
                    <a:p>
                      <a:pPr marL="0" algn="ctr" defTabSz="914400" rtl="0" eaLnBrk="1" latinLnBrk="0" hangingPunct="1">
                        <a:lnSpc>
                          <a:spcPts val="1800"/>
                        </a:lnSpc>
                      </a:pPr>
                      <a:r>
                        <a:rPr lang="zh-CN" altLang="en-US" sz="1600" b="0" i="0" kern="100">
                          <a:solidFill>
                            <a:schemeClr val="lt1"/>
                          </a:solidFill>
                          <a:effectLst/>
                          <a:latin typeface="Microsoft YaHei" panose="020B0503020204020204" pitchFamily="34" charset="-122"/>
                          <a:ea typeface="Microsoft YaHei" panose="020B0503020204020204" pitchFamily="34" charset="-122"/>
                          <a:cs typeface="+mn-cs"/>
                        </a:rPr>
                        <a:t>进站站点</a:t>
                      </a:r>
                    </a:p>
                  </a:txBody>
                  <a:tcPr marL="68580" marR="68580" marT="0" marB="0"/>
                </a:tc>
                <a:tc>
                  <a:txBody>
                    <a:bodyPr/>
                    <a:lstStyle/>
                    <a:p>
                      <a:pPr marL="0" algn="ctr" defTabSz="914400" rtl="0" eaLnBrk="1" latinLnBrk="0" hangingPunct="1">
                        <a:lnSpc>
                          <a:spcPts val="1800"/>
                        </a:lnSpc>
                      </a:pPr>
                      <a:r>
                        <a:rPr lang="zh-CN" altLang="en-US" sz="1600" b="0" i="0" kern="100">
                          <a:solidFill>
                            <a:schemeClr val="lt1"/>
                          </a:solidFill>
                          <a:effectLst/>
                          <a:latin typeface="Microsoft YaHei" panose="020B0503020204020204" pitchFamily="34" charset="-122"/>
                          <a:ea typeface="Microsoft YaHei" panose="020B0503020204020204" pitchFamily="34" charset="-122"/>
                          <a:cs typeface="+mn-cs"/>
                        </a:rPr>
                        <a:t>出站</a:t>
                      </a:r>
                      <a:r>
                        <a:rPr lang="en-US" sz="1600" b="0" i="0" kern="100">
                          <a:solidFill>
                            <a:schemeClr val="lt1"/>
                          </a:solidFill>
                          <a:effectLst/>
                          <a:latin typeface="Microsoft YaHei" panose="020B0503020204020204" pitchFamily="34" charset="-122"/>
                          <a:ea typeface="Microsoft YaHei" panose="020B0503020204020204" pitchFamily="34" charset="-122"/>
                          <a:cs typeface="+mn-cs"/>
                        </a:rPr>
                        <a:t>ID</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出站线路</a:t>
                      </a:r>
                    </a:p>
                  </a:txBody>
                  <a:tcPr marL="68580" marR="68580" marT="0" marB="0"/>
                </a:tc>
                <a:tc>
                  <a:txBody>
                    <a:bodyPr/>
                    <a:lstStyle/>
                    <a:p>
                      <a:pPr marL="0" algn="ctr" defTabSz="914400" rtl="0" eaLnBrk="1" latinLnBrk="0" hangingPunct="1">
                        <a:lnSpc>
                          <a:spcPts val="1800"/>
                        </a:lnSpc>
                      </a:pPr>
                      <a:r>
                        <a:rPr lang="zh-CN" altLang="en-US" sz="1600" b="0" i="0" kern="100">
                          <a:solidFill>
                            <a:schemeClr val="lt1"/>
                          </a:solidFill>
                          <a:effectLst/>
                          <a:latin typeface="Microsoft YaHei" panose="020B0503020204020204" pitchFamily="34" charset="-122"/>
                          <a:ea typeface="Microsoft YaHei" panose="020B0503020204020204" pitchFamily="34" charset="-122"/>
                          <a:cs typeface="+mn-cs"/>
                        </a:rPr>
                        <a:t>出站站点</a:t>
                      </a:r>
                    </a:p>
                  </a:txBody>
                  <a:tcPr marL="68580" marR="68580" marT="0" marB="0"/>
                </a:tc>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客流量</a:t>
                      </a:r>
                      <a:r>
                        <a:rPr lang="en-US" sz="1600" b="0" i="0" kern="100" dirty="0">
                          <a:solidFill>
                            <a:schemeClr val="lt1"/>
                          </a:solidFill>
                          <a:effectLst/>
                          <a:latin typeface="Microsoft YaHei" panose="020B0503020204020204" pitchFamily="34" charset="-122"/>
                          <a:ea typeface="Microsoft YaHei" panose="020B0503020204020204" pitchFamily="34" charset="-122"/>
                          <a:cs typeface="+mn-cs"/>
                        </a:rPr>
                        <a:t>/</a:t>
                      </a: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人</a:t>
                      </a:r>
                    </a:p>
                  </a:txBody>
                  <a:tcPr marL="68580" marR="68580" marT="0" marB="0"/>
                </a:tc>
                <a:extLst>
                  <a:ext uri="{0D108BD9-81ED-4DB2-BD59-A6C34878D82A}">
                    <a16:rowId xmlns:a16="http://schemas.microsoft.com/office/drawing/2014/main" val="318024610"/>
                  </a:ext>
                </a:extLst>
              </a:tr>
              <a:tr h="175260">
                <a:tc>
                  <a:txBody>
                    <a:bodyPr/>
                    <a:lstStyle/>
                    <a:p>
                      <a:pPr marL="0" algn="ctr" defTabSz="914400" rtl="0" eaLnBrk="1" latinLnBrk="0" hangingPunct="1">
                        <a:lnSpc>
                          <a:spcPts val="1800"/>
                        </a:lnSpc>
                      </a:pPr>
                      <a:r>
                        <a:rPr lang="en-US" sz="1600" b="0" i="0" kern="100">
                          <a:solidFill>
                            <a:schemeClr val="lt1"/>
                          </a:solidFill>
                          <a:effectLst/>
                          <a:latin typeface="Microsoft YaHei" panose="020B0503020204020204" pitchFamily="34" charset="-122"/>
                          <a:ea typeface="Microsoft YaHei" panose="020B0503020204020204" pitchFamily="34" charset="-122"/>
                          <a:cs typeface="+mn-cs"/>
                        </a:rPr>
                        <a:t>0</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111</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rPr>
                        <a:t>莘庄</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112</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a:solidFill>
                            <a:schemeClr val="tx1"/>
                          </a:solidFill>
                          <a:effectLst/>
                          <a:latin typeface="Microsoft YaHei" panose="020B0503020204020204" pitchFamily="34" charset="-122"/>
                          <a:ea typeface="Microsoft YaHei" panose="020B0503020204020204" pitchFamily="34" charset="-122"/>
                          <a:cs typeface="+mn-cs"/>
                        </a:rPr>
                        <a:t>外环路</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43</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3609690365"/>
                  </a:ext>
                </a:extLst>
              </a:tr>
              <a:tr h="175260">
                <a:tc>
                  <a:txBody>
                    <a:bodyPr/>
                    <a:lstStyle/>
                    <a:p>
                      <a:pPr marL="0" algn="ctr" defTabSz="914400" rtl="0" eaLnBrk="1" latinLnBrk="0" hangingPunct="1">
                        <a:lnSpc>
                          <a:spcPts val="1800"/>
                        </a:lnSpc>
                      </a:pPr>
                      <a:r>
                        <a:rPr lang="en-US" sz="1600" b="0" i="0" kern="100">
                          <a:solidFill>
                            <a:schemeClr val="lt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rPr>
                        <a:t>莘庄</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113</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a:solidFill>
                            <a:schemeClr val="tx1"/>
                          </a:solidFill>
                          <a:effectLst/>
                          <a:latin typeface="Microsoft YaHei" panose="020B0503020204020204" pitchFamily="34" charset="-122"/>
                          <a:ea typeface="Microsoft YaHei" panose="020B0503020204020204" pitchFamily="34" charset="-122"/>
                          <a:cs typeface="+mn-cs"/>
                        </a:rPr>
                        <a:t>莲花路</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63</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3865712854"/>
                  </a:ext>
                </a:extLst>
              </a:tr>
              <a:tr h="175260">
                <a:tc>
                  <a:txBody>
                    <a:bodyPr/>
                    <a:lstStyle/>
                    <a:p>
                      <a:pPr marL="0" algn="ctr" defTabSz="914400" rtl="0" eaLnBrk="1" latinLnBrk="0" hangingPunct="1">
                        <a:lnSpc>
                          <a:spcPts val="1800"/>
                        </a:lnSpc>
                      </a:pPr>
                      <a:r>
                        <a:rPr lang="en-US" sz="1600" b="0" i="0" kern="100">
                          <a:solidFill>
                            <a:schemeClr val="lt1"/>
                          </a:solidFill>
                          <a:effectLst/>
                          <a:latin typeface="Microsoft YaHei" panose="020B0503020204020204" pitchFamily="34" charset="-122"/>
                          <a:ea typeface="Microsoft YaHei" panose="020B0503020204020204" pitchFamily="34" charset="-122"/>
                          <a:cs typeface="+mn-cs"/>
                        </a:rPr>
                        <a:t>2</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a:solidFill>
                            <a:schemeClr val="tx1"/>
                          </a:solidFill>
                          <a:effectLst/>
                          <a:latin typeface="Microsoft YaHei" panose="020B0503020204020204" pitchFamily="34" charset="-122"/>
                          <a:ea typeface="Microsoft YaHei" panose="020B0503020204020204" pitchFamily="34" charset="-122"/>
                          <a:cs typeface="+mn-cs"/>
                        </a:rPr>
                        <a:t>莘庄</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114</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rPr>
                        <a:t>锦江乐园</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44</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2972440089"/>
                  </a:ext>
                </a:extLst>
              </a:tr>
              <a:tr h="175260">
                <a:tc>
                  <a:txBody>
                    <a:bodyPr/>
                    <a:lstStyle/>
                    <a:p>
                      <a:pPr marL="0" algn="ctr" defTabSz="914400" rtl="0" eaLnBrk="1" latinLnBrk="0" hangingPunct="1">
                        <a:lnSpc>
                          <a:spcPts val="1800"/>
                        </a:lnSpc>
                      </a:pPr>
                      <a:r>
                        <a:rPr lang="en-US" sz="1600" b="0" i="0" kern="100">
                          <a:solidFill>
                            <a:schemeClr val="lt1"/>
                          </a:solidFill>
                          <a:effectLst/>
                          <a:latin typeface="Microsoft YaHei" panose="020B0503020204020204" pitchFamily="34" charset="-122"/>
                          <a:ea typeface="Microsoft YaHei" panose="020B0503020204020204" pitchFamily="34" charset="-122"/>
                          <a:cs typeface="+mn-cs"/>
                        </a:rPr>
                        <a:t>3</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a:solidFill>
                            <a:schemeClr val="tx1"/>
                          </a:solidFill>
                          <a:effectLst/>
                          <a:latin typeface="Microsoft YaHei" panose="020B0503020204020204" pitchFamily="34" charset="-122"/>
                          <a:ea typeface="Microsoft YaHei" panose="020B0503020204020204" pitchFamily="34" charset="-122"/>
                          <a:cs typeface="+mn-cs"/>
                        </a:rPr>
                        <a:t>莘庄</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115</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rPr>
                        <a:t>上海南站</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22</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386517769"/>
                  </a:ext>
                </a:extLst>
              </a:tr>
              <a:tr h="175260">
                <a:tc>
                  <a:txBody>
                    <a:bodyPr/>
                    <a:lstStyle/>
                    <a:p>
                      <a:pPr marL="0" algn="ctr" defTabSz="914400" rtl="0" eaLnBrk="1" latinLnBrk="0" hangingPunct="1">
                        <a:lnSpc>
                          <a:spcPts val="1800"/>
                        </a:lnSpc>
                      </a:pPr>
                      <a:r>
                        <a:rPr lang="en-US" sz="1600" b="0" i="0" kern="100">
                          <a:solidFill>
                            <a:schemeClr val="lt1"/>
                          </a:solidFill>
                          <a:effectLst/>
                          <a:latin typeface="Microsoft YaHei" panose="020B0503020204020204" pitchFamily="34" charset="-122"/>
                          <a:ea typeface="Microsoft YaHei" panose="020B0503020204020204" pitchFamily="34" charset="-122"/>
                          <a:cs typeface="+mn-cs"/>
                        </a:rPr>
                        <a:t>4</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a:solidFill>
                            <a:schemeClr val="tx1"/>
                          </a:solidFill>
                          <a:effectLst/>
                          <a:latin typeface="Microsoft YaHei" panose="020B0503020204020204" pitchFamily="34" charset="-122"/>
                          <a:ea typeface="Microsoft YaHei" panose="020B0503020204020204" pitchFamily="34" charset="-122"/>
                          <a:cs typeface="+mn-cs"/>
                        </a:rPr>
                        <a:t>莘庄</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116</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rPr>
                        <a:t>漕宝路</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29</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3483650146"/>
                  </a:ext>
                </a:extLst>
              </a:tr>
              <a:tr h="175260">
                <a:tc>
                  <a:txBody>
                    <a:bodyPr/>
                    <a:lstStyle/>
                    <a:p>
                      <a:pPr marL="0" algn="ctr" defTabSz="914400" rtl="0" eaLnBrk="1" latinLnBrk="0" hangingPunct="1">
                        <a:lnSpc>
                          <a:spcPts val="1800"/>
                        </a:lnSpc>
                      </a:pPr>
                      <a:r>
                        <a:rPr lang="en-US" sz="1600" b="0" i="0" kern="100">
                          <a:solidFill>
                            <a:schemeClr val="lt1"/>
                          </a:solidFill>
                          <a:effectLst/>
                          <a:latin typeface="Microsoft YaHei" panose="020B0503020204020204" pitchFamily="34" charset="-122"/>
                          <a:ea typeface="Microsoft YaHei" panose="020B0503020204020204" pitchFamily="34" charset="-122"/>
                          <a:cs typeface="+mn-cs"/>
                        </a:rPr>
                        <a:t>5</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a:solidFill>
                            <a:schemeClr val="tx1"/>
                          </a:solidFill>
                          <a:effectLst/>
                          <a:latin typeface="Microsoft YaHei" panose="020B0503020204020204" pitchFamily="34" charset="-122"/>
                          <a:ea typeface="Microsoft YaHei" panose="020B0503020204020204" pitchFamily="34" charset="-122"/>
                          <a:cs typeface="+mn-cs"/>
                        </a:rPr>
                        <a:t>莘庄</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117</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rPr>
                        <a:t>上海体育馆</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10</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1739365419"/>
                  </a:ext>
                </a:extLst>
              </a:tr>
              <a:tr h="175260">
                <a:tc>
                  <a:txBody>
                    <a:bodyPr/>
                    <a:lstStyle/>
                    <a:p>
                      <a:pPr marL="0" algn="ctr" defTabSz="914400" rtl="0" eaLnBrk="1" latinLnBrk="0" hangingPunct="1">
                        <a:lnSpc>
                          <a:spcPts val="1800"/>
                        </a:lnSpc>
                      </a:pPr>
                      <a:r>
                        <a:rPr lang="en-US" sz="1600" b="0" i="0" kern="100">
                          <a:solidFill>
                            <a:schemeClr val="lt1"/>
                          </a:solidFill>
                          <a:effectLst/>
                          <a:latin typeface="Microsoft YaHei" panose="020B0503020204020204" pitchFamily="34" charset="-122"/>
                          <a:ea typeface="Microsoft YaHei" panose="020B0503020204020204" pitchFamily="34" charset="-122"/>
                          <a:cs typeface="+mn-cs"/>
                        </a:rPr>
                        <a:t>6</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a:solidFill>
                            <a:schemeClr val="tx1"/>
                          </a:solidFill>
                          <a:effectLst/>
                          <a:latin typeface="Microsoft YaHei" panose="020B0503020204020204" pitchFamily="34" charset="-122"/>
                          <a:ea typeface="Microsoft YaHei" panose="020B0503020204020204" pitchFamily="34" charset="-122"/>
                          <a:cs typeface="+mn-cs"/>
                        </a:rPr>
                        <a:t>莘庄</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118</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rPr>
                        <a:t>徐家汇</a:t>
                      </a: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27</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2498321198"/>
                  </a:ext>
                </a:extLst>
              </a:tr>
            </a:tbl>
          </a:graphicData>
        </a:graphic>
      </p:graphicFrame>
      <p:sp>
        <p:nvSpPr>
          <p:cNvPr id="8" name="文本框 7">
            <a:extLst>
              <a:ext uri="{FF2B5EF4-FFF2-40B4-BE49-F238E27FC236}">
                <a16:creationId xmlns:a16="http://schemas.microsoft.com/office/drawing/2014/main" id="{729545C6-155C-4E87-85B3-026F7E4E13B6}"/>
              </a:ext>
            </a:extLst>
          </p:cNvPr>
          <p:cNvSpPr txBox="1"/>
          <p:nvPr/>
        </p:nvSpPr>
        <p:spPr>
          <a:xfrm>
            <a:off x="2329185" y="3859363"/>
            <a:ext cx="1734816"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备车点候选集</a:t>
            </a:r>
          </a:p>
        </p:txBody>
      </p:sp>
      <p:graphicFrame>
        <p:nvGraphicFramePr>
          <p:cNvPr id="9" name="表格 8">
            <a:extLst>
              <a:ext uri="{FF2B5EF4-FFF2-40B4-BE49-F238E27FC236}">
                <a16:creationId xmlns:a16="http://schemas.microsoft.com/office/drawing/2014/main" id="{BEE6AB1D-40F1-4FF5-8008-BCCC1F30CAC1}"/>
              </a:ext>
            </a:extLst>
          </p:cNvPr>
          <p:cNvGraphicFramePr>
            <a:graphicFrameLocks noGrp="1"/>
          </p:cNvGraphicFramePr>
          <p:nvPr>
            <p:extLst>
              <p:ext uri="{D42A27DB-BD31-4B8C-83A1-F6EECF244321}">
                <p14:modId xmlns:p14="http://schemas.microsoft.com/office/powerpoint/2010/main" val="1483431751"/>
              </p:ext>
            </p:extLst>
          </p:nvPr>
        </p:nvGraphicFramePr>
        <p:xfrm>
          <a:off x="5516880" y="3853232"/>
          <a:ext cx="6360157" cy="2286000"/>
        </p:xfrm>
        <a:graphic>
          <a:graphicData uri="http://schemas.openxmlformats.org/drawingml/2006/table">
            <a:tbl>
              <a:tblPr firstRow="1" firstCol="1" bandRow="1">
                <a:tableStyleId>{5C22544A-7EE6-4342-B048-85BDC9FD1C3A}</a:tableStyleId>
              </a:tblPr>
              <a:tblGrid>
                <a:gridCol w="3338029">
                  <a:extLst>
                    <a:ext uri="{9D8B030D-6E8A-4147-A177-3AD203B41FA5}">
                      <a16:colId xmlns:a16="http://schemas.microsoft.com/office/drawing/2014/main" val="3212599049"/>
                    </a:ext>
                  </a:extLst>
                </a:gridCol>
                <a:gridCol w="1484739">
                  <a:extLst>
                    <a:ext uri="{9D8B030D-6E8A-4147-A177-3AD203B41FA5}">
                      <a16:colId xmlns:a16="http://schemas.microsoft.com/office/drawing/2014/main" val="2201996679"/>
                    </a:ext>
                  </a:extLst>
                </a:gridCol>
                <a:gridCol w="1537389">
                  <a:extLst>
                    <a:ext uri="{9D8B030D-6E8A-4147-A177-3AD203B41FA5}">
                      <a16:colId xmlns:a16="http://schemas.microsoft.com/office/drawing/2014/main" val="1469834061"/>
                    </a:ext>
                  </a:extLst>
                </a:gridCol>
              </a:tblGrid>
              <a:tr h="175260">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公交车首末站</a:t>
                      </a:r>
                    </a:p>
                  </a:txBody>
                  <a:tcPr marL="68580" marR="68580" marT="0" marB="0"/>
                </a:tc>
                <a:tc>
                  <a:txBody>
                    <a:bodyPr/>
                    <a:lstStyle/>
                    <a:p>
                      <a:pPr marL="0" algn="ctr" defTabSz="914400" rtl="0" eaLnBrk="1" latinLnBrk="0" hangingPunct="1">
                        <a:lnSpc>
                          <a:spcPts val="1800"/>
                        </a:lnSpc>
                      </a:pPr>
                      <a:r>
                        <a:rPr lang="en-US" sz="1600" b="0" i="0" kern="100">
                          <a:solidFill>
                            <a:schemeClr val="lt1"/>
                          </a:solidFill>
                          <a:effectLst/>
                          <a:latin typeface="Microsoft YaHei" panose="020B0503020204020204" pitchFamily="34" charset="-122"/>
                          <a:ea typeface="Microsoft YaHei" panose="020B0503020204020204" pitchFamily="34" charset="-122"/>
                          <a:cs typeface="+mn-cs"/>
                        </a:rPr>
                        <a:t>lon</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en-US" sz="1600" b="0" i="0" kern="100">
                          <a:solidFill>
                            <a:schemeClr val="lt1"/>
                          </a:solidFill>
                          <a:effectLst/>
                          <a:latin typeface="Microsoft YaHei" panose="020B0503020204020204" pitchFamily="34" charset="-122"/>
                          <a:ea typeface="Microsoft YaHei" panose="020B0503020204020204" pitchFamily="34" charset="-122"/>
                          <a:cs typeface="+mn-cs"/>
                        </a:rPr>
                        <a:t>lat</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extLst>
                  <a:ext uri="{0D108BD9-81ED-4DB2-BD59-A6C34878D82A}">
                    <a16:rowId xmlns:a16="http://schemas.microsoft.com/office/drawing/2014/main" val="713068092"/>
                  </a:ext>
                </a:extLst>
              </a:tr>
              <a:tr h="175260">
                <a:tc>
                  <a:txBody>
                    <a:bodyPr/>
                    <a:lstStyle/>
                    <a:p>
                      <a:pPr marL="0" algn="ctr" defTabSz="914400" rtl="0" eaLnBrk="1" latinLnBrk="0" hangingPunct="1">
                        <a:lnSpc>
                          <a:spcPts val="1800"/>
                        </a:lnSpc>
                      </a:pPr>
                      <a:r>
                        <a:rPr lang="zh-CN" altLang="en-US" sz="1600" b="0" i="0" kern="100">
                          <a:solidFill>
                            <a:schemeClr val="lt1"/>
                          </a:solidFill>
                          <a:effectLst/>
                          <a:latin typeface="Microsoft YaHei" panose="020B0503020204020204" pitchFamily="34" charset="-122"/>
                          <a:ea typeface="Microsoft YaHei" panose="020B0503020204020204" pitchFamily="34" charset="-122"/>
                          <a:cs typeface="+mn-cs"/>
                        </a:rPr>
                        <a:t>老西门</a:t>
                      </a:r>
                    </a:p>
                  </a:txBody>
                  <a:tcPr marL="68580" marR="68580" marT="0" marB="0"/>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121.4798985</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31.22225119</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1528842656"/>
                  </a:ext>
                </a:extLst>
              </a:tr>
              <a:tr h="175260">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沪青平公路漕盈路</a:t>
                      </a:r>
                    </a:p>
                  </a:txBody>
                  <a:tcPr marL="68580" marR="68580" marT="0" marB="0"/>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121.0960595</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31.1364691</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1314401821"/>
                  </a:ext>
                </a:extLst>
              </a:tr>
              <a:tr h="175260">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汇金路站</a:t>
                      </a:r>
                    </a:p>
                  </a:txBody>
                  <a:tcPr marL="68580" marR="68580" marT="0" marB="0"/>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121.1500877</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31.16252817</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3125941836"/>
                  </a:ext>
                </a:extLst>
              </a:tr>
              <a:tr h="175260">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中山公园地铁站</a:t>
                      </a:r>
                    </a:p>
                  </a:txBody>
                  <a:tcPr marL="68580" marR="68580" marT="0" marB="0"/>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121.4118386</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31.22170289</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769092474"/>
                  </a:ext>
                </a:extLst>
              </a:tr>
              <a:tr h="175260">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东长治路公平路枢纽站</a:t>
                      </a:r>
                    </a:p>
                  </a:txBody>
                  <a:tcPr marL="68580" marR="68580" marT="0" marB="0"/>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121.5030209</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31.25554856</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553240538"/>
                  </a:ext>
                </a:extLst>
              </a:tr>
              <a:tr h="175260">
                <a:tc>
                  <a:txBody>
                    <a:bodyPr/>
                    <a:lstStyle/>
                    <a:p>
                      <a:pPr marL="0" algn="ctr" defTabSz="914400" rtl="0" eaLnBrk="1" latinLnBrk="0" hangingPunct="1">
                        <a:lnSpc>
                          <a:spcPts val="1800"/>
                        </a:lnSpc>
                      </a:pPr>
                      <a:r>
                        <a:rPr lang="zh-CN" altLang="en-US" sz="1600" b="0" i="0" kern="100">
                          <a:solidFill>
                            <a:schemeClr val="lt1"/>
                          </a:solidFill>
                          <a:effectLst/>
                          <a:latin typeface="Microsoft YaHei" panose="020B0503020204020204" pitchFamily="34" charset="-122"/>
                          <a:ea typeface="Microsoft YaHei" panose="020B0503020204020204" pitchFamily="34" charset="-122"/>
                          <a:cs typeface="+mn-cs"/>
                        </a:rPr>
                        <a:t>松江客运中心</a:t>
                      </a:r>
                      <a:r>
                        <a:rPr lang="en-US" sz="1600" b="0" i="0" kern="100">
                          <a:solidFill>
                            <a:schemeClr val="lt1"/>
                          </a:solidFill>
                          <a:effectLst/>
                          <a:latin typeface="Microsoft YaHei" panose="020B0503020204020204" pitchFamily="34" charset="-122"/>
                          <a:ea typeface="Microsoft YaHei" panose="020B0503020204020204" pitchFamily="34" charset="-122"/>
                          <a:cs typeface="+mn-cs"/>
                        </a:rPr>
                        <a:t>(</a:t>
                      </a:r>
                      <a:r>
                        <a:rPr lang="zh-CN" altLang="en-US" sz="1600" b="0" i="0" kern="100">
                          <a:solidFill>
                            <a:schemeClr val="lt1"/>
                          </a:solidFill>
                          <a:effectLst/>
                          <a:latin typeface="Microsoft YaHei" panose="020B0503020204020204" pitchFamily="34" charset="-122"/>
                          <a:ea typeface="Microsoft YaHei" panose="020B0503020204020204" pitchFamily="34" charset="-122"/>
                          <a:cs typeface="+mn-cs"/>
                        </a:rPr>
                        <a:t>北</a:t>
                      </a:r>
                      <a:r>
                        <a:rPr lang="en-US" sz="1600" b="0" i="0" kern="100">
                          <a:solidFill>
                            <a:schemeClr val="lt1"/>
                          </a:solidFill>
                          <a:effectLst/>
                          <a:latin typeface="Microsoft YaHei" panose="020B0503020204020204" pitchFamily="34" charset="-122"/>
                          <a:ea typeface="Microsoft YaHei" panose="020B0503020204020204" pitchFamily="34" charset="-122"/>
                          <a:cs typeface="+mn-cs"/>
                        </a:rPr>
                        <a:t>)</a:t>
                      </a:r>
                      <a:endParaRPr lang="zh-CN" altLang="en-US" sz="1600" b="0" i="0" kern="100">
                        <a:solidFill>
                          <a:schemeClr val="lt1"/>
                        </a:solidFill>
                        <a:effectLst/>
                        <a:latin typeface="Microsoft YaHei" panose="020B0503020204020204" pitchFamily="34" charset="-122"/>
                        <a:ea typeface="Microsoft YaHei" panose="020B0503020204020204" pitchFamily="34" charset="-122"/>
                        <a:cs typeface="+mn-cs"/>
                      </a:endParaRP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121.227934</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31.05728206</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3953599160"/>
                  </a:ext>
                </a:extLst>
              </a:tr>
              <a:tr h="175260">
                <a:tc>
                  <a:txBody>
                    <a:bodyPr/>
                    <a:lstStyle/>
                    <a:p>
                      <a:pPr marL="0" algn="ctr" defTabSz="914400" rtl="0" eaLnBrk="1" latinLnBrk="0" hangingPunct="1">
                        <a:lnSpc>
                          <a:spcPts val="1800"/>
                        </a:lnSpc>
                      </a:pPr>
                      <a:r>
                        <a:rPr lang="zh-CN" altLang="en-US" sz="1600" b="0" i="0" kern="100">
                          <a:solidFill>
                            <a:schemeClr val="lt1"/>
                          </a:solidFill>
                          <a:effectLst/>
                          <a:latin typeface="Microsoft YaHei" panose="020B0503020204020204" pitchFamily="34" charset="-122"/>
                          <a:ea typeface="Microsoft YaHei" panose="020B0503020204020204" pitchFamily="34" charset="-122"/>
                          <a:cs typeface="+mn-cs"/>
                        </a:rPr>
                        <a:t>松江火车站</a:t>
                      </a: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121.2228232</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31.00230566</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31225942"/>
                  </a:ext>
                </a:extLst>
              </a:tr>
              <a:tr h="175260">
                <a:tc>
                  <a:txBody>
                    <a:bodyPr/>
                    <a:lstStyle/>
                    <a:p>
                      <a:pPr marL="0" algn="ctr" defTabSz="914400" rtl="0" eaLnBrk="1" latinLnBrk="0" hangingPunct="1">
                        <a:lnSpc>
                          <a:spcPts val="1800"/>
                        </a:lnSpc>
                      </a:pPr>
                      <a:r>
                        <a:rPr lang="zh-CN" altLang="en-US" sz="1600" b="0" i="0" kern="100">
                          <a:solidFill>
                            <a:schemeClr val="lt1"/>
                          </a:solidFill>
                          <a:effectLst/>
                          <a:latin typeface="Microsoft YaHei" panose="020B0503020204020204" pitchFamily="34" charset="-122"/>
                          <a:ea typeface="Microsoft YaHei" panose="020B0503020204020204" pitchFamily="34" charset="-122"/>
                          <a:cs typeface="+mn-cs"/>
                        </a:rPr>
                        <a:t>东新桥</a:t>
                      </a: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121.4773955</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31.23424292</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3455307201"/>
                  </a:ext>
                </a:extLst>
              </a:tr>
              <a:tr h="175260">
                <a:tc>
                  <a:txBody>
                    <a:bodyPr/>
                    <a:lstStyle/>
                    <a:p>
                      <a:pPr marL="0" algn="ctr" defTabSz="914400" rtl="0" eaLnBrk="1" latinLnBrk="0" hangingPunct="1">
                        <a:lnSpc>
                          <a:spcPts val="1800"/>
                        </a:lnSpc>
                      </a:pPr>
                      <a:r>
                        <a:rPr lang="zh-CN" altLang="en-US" sz="1600" b="0" i="0" kern="100" dirty="0">
                          <a:solidFill>
                            <a:schemeClr val="lt1"/>
                          </a:solidFill>
                          <a:effectLst/>
                          <a:latin typeface="Microsoft YaHei" panose="020B0503020204020204" pitchFamily="34" charset="-122"/>
                          <a:ea typeface="Microsoft YaHei" panose="020B0503020204020204" pitchFamily="34" charset="-122"/>
                          <a:cs typeface="+mn-cs"/>
                        </a:rPr>
                        <a:t>江浦路中山北二路</a:t>
                      </a:r>
                    </a:p>
                  </a:txBody>
                  <a:tcPr marL="68580" marR="68580" marT="0" marB="0"/>
                </a:tc>
                <a:tc>
                  <a:txBody>
                    <a:bodyPr/>
                    <a:lstStyle/>
                    <a:p>
                      <a:pPr marL="0" algn="ctr" defTabSz="914400" rtl="0" eaLnBrk="1" latinLnBrk="0" hangingPunct="1">
                        <a:lnSpc>
                          <a:spcPts val="1800"/>
                        </a:lnSpc>
                      </a:pPr>
                      <a:r>
                        <a:rPr lang="en-US" sz="1600" b="0" i="0" kern="100">
                          <a:solidFill>
                            <a:schemeClr val="tx1"/>
                          </a:solidFill>
                          <a:effectLst/>
                          <a:latin typeface="Microsoft YaHei" panose="020B0503020204020204" pitchFamily="34" charset="-122"/>
                          <a:ea typeface="Microsoft YaHei" panose="020B0503020204020204" pitchFamily="34" charset="-122"/>
                          <a:cs typeface="+mn-cs"/>
                        </a:rPr>
                        <a:t>121.5120508</a:t>
                      </a:r>
                      <a:endParaRPr lang="zh-CN" altLang="en-US" sz="1600" b="0" i="0" kern="10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tc>
                  <a:txBody>
                    <a:bodyPr/>
                    <a:lstStyle/>
                    <a:p>
                      <a:pPr marL="0" algn="ctr" defTabSz="914400" rtl="0" eaLnBrk="1" latinLnBrk="0" hangingPunct="1">
                        <a:lnSpc>
                          <a:spcPts val="1800"/>
                        </a:lnSpc>
                      </a:pPr>
                      <a:r>
                        <a:rPr lang="en-US" sz="1600" b="0" i="0" kern="100" dirty="0">
                          <a:solidFill>
                            <a:schemeClr val="tx1"/>
                          </a:solidFill>
                          <a:effectLst/>
                          <a:latin typeface="Microsoft YaHei" panose="020B0503020204020204" pitchFamily="34" charset="-122"/>
                          <a:ea typeface="Microsoft YaHei" panose="020B0503020204020204" pitchFamily="34" charset="-122"/>
                          <a:cs typeface="+mn-cs"/>
                        </a:rPr>
                        <a:t>31.28415227</a:t>
                      </a:r>
                      <a:endParaRPr lang="zh-CN" altLang="en-US" sz="1600" b="0" i="0" kern="1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solidFill>
                      <a:srgbClr val="F2F2F2"/>
                    </a:solidFill>
                  </a:tcPr>
                </a:tc>
                <a:extLst>
                  <a:ext uri="{0D108BD9-81ED-4DB2-BD59-A6C34878D82A}">
                    <a16:rowId xmlns:a16="http://schemas.microsoft.com/office/drawing/2014/main" val="1307214568"/>
                  </a:ext>
                </a:extLst>
              </a:tr>
            </a:tbl>
          </a:graphicData>
        </a:graphic>
      </p:graphicFrame>
      <p:sp>
        <p:nvSpPr>
          <p:cNvPr id="11" name="文本框 10">
            <a:extLst>
              <a:ext uri="{FF2B5EF4-FFF2-40B4-BE49-F238E27FC236}">
                <a16:creationId xmlns:a16="http://schemas.microsoft.com/office/drawing/2014/main" id="{FF3A92FD-E8CD-4319-99FC-474384C56452}"/>
              </a:ext>
            </a:extLst>
          </p:cNvPr>
          <p:cNvSpPr txBox="1"/>
          <p:nvPr/>
        </p:nvSpPr>
        <p:spPr>
          <a:xfrm>
            <a:off x="2329181" y="4506507"/>
            <a:ext cx="3187700" cy="1200329"/>
          </a:xfrm>
          <a:prstGeom prst="rect">
            <a:avLst/>
          </a:prstGeom>
          <a:noFill/>
        </p:spPr>
        <p:txBody>
          <a:bodyPr wrap="square">
            <a:spAutoFit/>
          </a:bodyPr>
          <a:lstStyle/>
          <a:p>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爬取</a:t>
            </a:r>
            <a:r>
              <a:rPr lang="x-none" altLang="zh-CN" sz="1800" kern="100" dirty="0">
                <a:effectLst/>
                <a:latin typeface="微软雅黑" panose="020B0503020204020204" pitchFamily="34" charset="-122"/>
                <a:ea typeface="微软雅黑" panose="020B0503020204020204" pitchFamily="34" charset="-122"/>
              </a:rPr>
              <a:t>8648</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网站信息获取上海公交线路数据，共获取到公交线路</a:t>
            </a:r>
            <a:r>
              <a:rPr lang="x-none" altLang="zh-CN" sz="1800" kern="100" dirty="0">
                <a:effectLst/>
                <a:latin typeface="微软雅黑" panose="020B0503020204020204" pitchFamily="34" charset="-122"/>
                <a:ea typeface="微软雅黑" panose="020B0503020204020204" pitchFamily="34" charset="-122"/>
              </a:rPr>
              <a:t>3237</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条</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筛选和去重后，得到</a:t>
            </a:r>
            <a:r>
              <a:rPr lang="x-none" altLang="zh-CN" sz="1800" kern="100" dirty="0">
                <a:effectLst/>
                <a:latin typeface="微软雅黑" panose="020B0503020204020204" pitchFamily="34" charset="-122"/>
                <a:ea typeface="微软雅黑" panose="020B0503020204020204" pitchFamily="34" charset="-122"/>
              </a:rPr>
              <a:t>1458</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个公交车首末站</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440163B-F00B-4FAB-B0F0-CC799731233B}"/>
              </a:ext>
            </a:extLst>
          </p:cNvPr>
          <p:cNvSpPr txBox="1"/>
          <p:nvPr/>
        </p:nvSpPr>
        <p:spPr>
          <a:xfrm>
            <a:off x="2329181" y="2088834"/>
            <a:ext cx="2882899" cy="923330"/>
          </a:xfrm>
          <a:prstGeom prst="rect">
            <a:avLst/>
          </a:prstGeom>
          <a:noFill/>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上海地铁某工作日早高峰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8-9</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时的客流</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OD</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数据，共</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205454</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OD</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81028619-2060-4851-A7AC-631DAFF5BD58}"/>
              </a:ext>
            </a:extLst>
          </p:cNvPr>
          <p:cNvCxnSpPr>
            <a:cxnSpLocks/>
          </p:cNvCxnSpPr>
          <p:nvPr/>
        </p:nvCxnSpPr>
        <p:spPr>
          <a:xfrm flipH="1">
            <a:off x="2329184" y="3687076"/>
            <a:ext cx="9547855" cy="0"/>
          </a:xfrm>
          <a:prstGeom prst="line">
            <a:avLst/>
          </a:prstGeom>
          <a:ln w="19050">
            <a:solidFill>
              <a:srgbClr val="004D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29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p:txBody>
          <a:bodyPr/>
          <a:lstStyle/>
          <a:p>
            <a:r>
              <a:rPr kumimoji="1" lang="zh-CN" altLang="en-US" dirty="0"/>
              <a:t>客流分配</a:t>
            </a:r>
          </a:p>
        </p:txBody>
      </p:sp>
      <p:sp>
        <p:nvSpPr>
          <p:cNvPr id="3" name="文本框 2">
            <a:extLst>
              <a:ext uri="{FF2B5EF4-FFF2-40B4-BE49-F238E27FC236}">
                <a16:creationId xmlns:a16="http://schemas.microsoft.com/office/drawing/2014/main" id="{14AD6413-DFCC-4B59-A987-0D807A603DC2}"/>
              </a:ext>
            </a:extLst>
          </p:cNvPr>
          <p:cNvSpPr txBox="1"/>
          <p:nvPr/>
        </p:nvSpPr>
        <p:spPr>
          <a:xfrm>
            <a:off x="2215045" y="1264214"/>
            <a:ext cx="1208876"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基本参数</a:t>
            </a:r>
          </a:p>
        </p:txBody>
      </p:sp>
      <p:pic>
        <p:nvPicPr>
          <p:cNvPr id="4" name="图片 3">
            <a:extLst>
              <a:ext uri="{FF2B5EF4-FFF2-40B4-BE49-F238E27FC236}">
                <a16:creationId xmlns:a16="http://schemas.microsoft.com/office/drawing/2014/main" id="{670A521B-C587-4D9A-9647-3ECF1DDD2D5B}"/>
              </a:ext>
            </a:extLst>
          </p:cNvPr>
          <p:cNvPicPr/>
          <p:nvPr/>
        </p:nvPicPr>
        <p:blipFill>
          <a:blip r:embed="rId2"/>
          <a:stretch>
            <a:fillRect/>
          </a:stretch>
        </p:blipFill>
        <p:spPr>
          <a:xfrm>
            <a:off x="5419407" y="1751307"/>
            <a:ext cx="6772593" cy="3729355"/>
          </a:xfrm>
          <a:prstGeom prst="rect">
            <a:avLst/>
          </a:prstGeom>
        </p:spPr>
      </p:pic>
      <p:sp>
        <p:nvSpPr>
          <p:cNvPr id="5" name="文本框 4">
            <a:extLst>
              <a:ext uri="{FF2B5EF4-FFF2-40B4-BE49-F238E27FC236}">
                <a16:creationId xmlns:a16="http://schemas.microsoft.com/office/drawing/2014/main" id="{B825E23E-57C1-40AF-8631-0043E1462C92}"/>
              </a:ext>
            </a:extLst>
          </p:cNvPr>
          <p:cNvSpPr txBox="1"/>
          <p:nvPr/>
        </p:nvSpPr>
        <p:spPr>
          <a:xfrm>
            <a:off x="5491562" y="1264214"/>
            <a:ext cx="1208876"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分配结果</a:t>
            </a:r>
          </a:p>
        </p:txBody>
      </p:sp>
      <p:cxnSp>
        <p:nvCxnSpPr>
          <p:cNvPr id="6" name="直接连接符 5">
            <a:extLst>
              <a:ext uri="{FF2B5EF4-FFF2-40B4-BE49-F238E27FC236}">
                <a16:creationId xmlns:a16="http://schemas.microsoft.com/office/drawing/2014/main" id="{9470EEB8-4455-48B0-AD4E-8D45936CE755}"/>
              </a:ext>
            </a:extLst>
          </p:cNvPr>
          <p:cNvCxnSpPr>
            <a:cxnSpLocks/>
          </p:cNvCxnSpPr>
          <p:nvPr/>
        </p:nvCxnSpPr>
        <p:spPr>
          <a:xfrm>
            <a:off x="5262623" y="1264214"/>
            <a:ext cx="0" cy="4146769"/>
          </a:xfrm>
          <a:prstGeom prst="line">
            <a:avLst/>
          </a:prstGeom>
          <a:ln w="19050">
            <a:solidFill>
              <a:srgbClr val="004DA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7B08EF6-8BB9-48BA-AD93-DA9758674258}"/>
                  </a:ext>
                </a:extLst>
              </p:cNvPr>
              <p:cNvSpPr txBox="1"/>
              <p:nvPr/>
            </p:nvSpPr>
            <p:spPr>
              <a:xfrm>
                <a:off x="2155867" y="2002723"/>
                <a:ext cx="3081116" cy="3226524"/>
              </a:xfrm>
              <a:prstGeom prst="rect">
                <a:avLst/>
              </a:prstGeom>
              <a:noFill/>
            </p:spPr>
            <p:txBody>
              <a:bodyPr wrap="square">
                <a:spAutoFit/>
              </a:bodyPr>
              <a:lstStyle/>
              <a:p>
                <a:pPr marL="342900" indent="-342900">
                  <a:lnSpc>
                    <a:spcPct val="90000"/>
                  </a:lnSpc>
                  <a:spcBef>
                    <a:spcPts val="1000"/>
                  </a:spcBef>
                  <a:buClr>
                    <a:srgbClr val="004DA1"/>
                  </a:buClr>
                  <a:buSzPct val="120000"/>
                  <a:buFont typeface="Arial" panose="020B0604020202020204" pitchFamily="34" charset="0"/>
                  <a:buChar char="•"/>
                </a:pPr>
                <a:r>
                  <a:rPr lang="zh-CN" altLang="zh-CN" sz="1800" kern="100" dirty="0">
                    <a:effectLst/>
                    <a:latin typeface="Arial" panose="020B0604020202020204" pitchFamily="34" charset="0"/>
                    <a:ea typeface="微软雅黑" panose="020B0503020204020204" pitchFamily="34" charset="-122"/>
                    <a:cs typeface="Times New Roman" panose="02020603050405020304" pitchFamily="18" charset="0"/>
                  </a:rPr>
                  <a:t>上海地铁平均行驶速度</a:t>
                </a:r>
                <a:r>
                  <a:rPr lang="zh-CN" altLang="en-US" kern="100" dirty="0">
                    <a:latin typeface="Arial" panose="020B0604020202020204" pitchFamily="34" charset="0"/>
                    <a:ea typeface="微软雅黑" panose="020B0503020204020204" pitchFamily="34" charset="-122"/>
                    <a:cs typeface="Times New Roman" panose="02020603050405020304" pitchFamily="18" charset="0"/>
                  </a:rPr>
                  <a:t>取</a:t>
                </a:r>
                <a:r>
                  <a:rPr lang="en-US" altLang="zh-CN" kern="100" dirty="0">
                    <a:latin typeface="Arial" panose="020B0604020202020204" pitchFamily="34" charset="0"/>
                    <a:ea typeface="微软雅黑" panose="020B0503020204020204" pitchFamily="34" charset="-122"/>
                    <a:cs typeface="Times New Roman" panose="02020603050405020304" pitchFamily="18" charset="0"/>
                  </a:rPr>
                  <a:t>37.3</a:t>
                </a:r>
                <a:r>
                  <a:rPr lang="x-none" altLang="zh-CN" sz="1800" kern="100" dirty="0">
                    <a:effectLst/>
                    <a:latin typeface="Times New Roman" panose="02020603050405020304" pitchFamily="18" charset="0"/>
                    <a:ea typeface="微软雅黑" panose="020B0503020204020204" pitchFamily="34" charset="-122"/>
                  </a:rPr>
                  <a:t>km/h</a:t>
                </a:r>
                <a:r>
                  <a:rPr lang="en-US" altLang="zh-CN" kern="100" baseline="30000" dirty="0">
                    <a:latin typeface="Times New Roman" panose="02020603050405020304" pitchFamily="18" charset="0"/>
                    <a:ea typeface="微软雅黑" panose="020B0503020204020204" pitchFamily="34" charset="-122"/>
                  </a:rPr>
                  <a:t>[3]</a:t>
                </a:r>
                <a:endParaRPr lang="en-US" altLang="zh-CN" kern="100" dirty="0">
                  <a:latin typeface="Arial" panose="020B0604020202020204" pitchFamily="34" charset="0"/>
                  <a:ea typeface="微软雅黑" panose="020B0503020204020204" pitchFamily="34" charset="-122"/>
                  <a:cs typeface="Times New Roman" panose="02020603050405020304" pitchFamily="18" charset="0"/>
                </a:endParaRPr>
              </a:p>
              <a:p>
                <a:pPr marL="342900" indent="-342900">
                  <a:lnSpc>
                    <a:spcPct val="90000"/>
                  </a:lnSpc>
                  <a:spcBef>
                    <a:spcPts val="1000"/>
                  </a:spcBef>
                  <a:buClr>
                    <a:srgbClr val="004DA1"/>
                  </a:buClr>
                  <a:buSzPct val="120000"/>
                  <a:buFont typeface="Arial" panose="020B0604020202020204" pitchFamily="34" charset="0"/>
                  <a:buChar char="•"/>
                </a:pPr>
                <a:r>
                  <a:rPr lang="zh-CN" altLang="zh-CN" sz="1800" kern="100" dirty="0">
                    <a:effectLst/>
                    <a:latin typeface="Arial" panose="020B0604020202020204" pitchFamily="34" charset="0"/>
                    <a:ea typeface="微软雅黑" panose="020B0503020204020204" pitchFamily="34" charset="-122"/>
                    <a:cs typeface="Times New Roman" panose="02020603050405020304" pitchFamily="18" charset="0"/>
                  </a:rPr>
                  <a:t>停站时间</a:t>
                </a:r>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30s</a:t>
                </a:r>
                <a:endParaRPr lang="en-US" altLang="zh-CN" kern="100" dirty="0">
                  <a:latin typeface="Arial" panose="020B0604020202020204" pitchFamily="34" charset="0"/>
                  <a:ea typeface="微软雅黑" panose="020B0503020204020204" pitchFamily="34" charset="-122"/>
                  <a:cs typeface="Times New Roman" panose="02020603050405020304" pitchFamily="18" charset="0"/>
                </a:endParaRPr>
              </a:p>
              <a:p>
                <a:pPr marL="342900" indent="-342900">
                  <a:lnSpc>
                    <a:spcPct val="90000"/>
                  </a:lnSpc>
                  <a:spcBef>
                    <a:spcPts val="1000"/>
                  </a:spcBef>
                  <a:buClr>
                    <a:srgbClr val="004DA1"/>
                  </a:buClr>
                  <a:buSzPct val="120000"/>
                  <a:buFont typeface="Arial" panose="020B0604020202020204" pitchFamily="34" charset="0"/>
                  <a:buChar char="•"/>
                </a:pPr>
                <a:r>
                  <a:rPr lang="zh-CN" altLang="zh-CN" sz="1800" kern="100" dirty="0">
                    <a:effectLst/>
                    <a:latin typeface="Arial" panose="020B0604020202020204" pitchFamily="34" charset="0"/>
                    <a:ea typeface="微软雅黑" panose="020B0503020204020204" pitchFamily="34" charset="-122"/>
                    <a:cs typeface="Times New Roman" panose="02020603050405020304" pitchFamily="18" charset="0"/>
                  </a:rPr>
                  <a:t>换乘时间</a:t>
                </a:r>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5min</a:t>
                </a:r>
                <a:endParaRPr lang="en-US" altLang="zh-CN" sz="1800" kern="100" dirty="0">
                  <a:effectLst/>
                  <a:latin typeface="Arial" panose="020B0604020202020204" pitchFamily="34" charset="0"/>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r>
                  <a:rPr lang="zh-CN" altLang="zh-CN" sz="1800" kern="100" dirty="0">
                    <a:effectLst/>
                    <a:latin typeface="Arial" panose="020B0604020202020204" pitchFamily="34" charset="0"/>
                    <a:ea typeface="微软雅黑" panose="020B0503020204020204" pitchFamily="34" charset="-122"/>
                    <a:cs typeface="Times New Roman" panose="02020603050405020304" pitchFamily="18" charset="0"/>
                  </a:rPr>
                  <a:t>乘客进出站时间统一</a:t>
                </a:r>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5min</a:t>
                </a:r>
                <a:endParaRPr lang="en-US" altLang="zh-CN" kern="100" dirty="0">
                  <a:latin typeface="Arial" panose="020B0604020202020204" pitchFamily="34" charset="0"/>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r>
                  <a:rPr lang="zh-CN" altLang="en-US" kern="100" dirty="0">
                    <a:latin typeface="Arial" panose="020B0604020202020204" pitchFamily="34" charset="0"/>
                    <a:ea typeface="微软雅黑" panose="020B0503020204020204" pitchFamily="34" charset="-122"/>
                  </a:rPr>
                  <a:t>拥挤度函数：</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0.7</a:t>
                </a:r>
                <a:r>
                  <a:rPr lang="zh-CN" altLang="zh-CN" sz="1800" kern="100" dirty="0">
                    <a:effectLst/>
                    <a:latin typeface="Arial" panose="020B0604020202020204" pitchFamily="34"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1</a:t>
                </a:r>
                <a:r>
                  <a:rPr lang="zh-CN" altLang="zh-CN" sz="1800" kern="100" dirty="0">
                    <a:effectLst/>
                    <a:latin typeface="Arial" panose="020B0604020202020204" pitchFamily="34" charset="0"/>
                    <a:ea typeface="微软雅黑" panose="020B0503020204020204" pitchFamily="34" charset="-122"/>
                    <a:cs typeface="Times New Roman" panose="02020603050405020304" pitchFamily="18" charset="0"/>
                  </a:rPr>
                  <a:t>，</a:t>
                </a:r>
                <a14:m>
                  <m:oMath xmlns:m="http://schemas.openxmlformats.org/officeDocument/2006/math">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1.1</a:t>
                </a:r>
                <a:r>
                  <a:rPr lang="zh-CN" altLang="zh-CN" sz="1800" kern="100" dirty="0">
                    <a:effectLst/>
                    <a:latin typeface="Arial" panose="020B0604020202020204" pitchFamily="34" charset="0"/>
                    <a:ea typeface="微软雅黑" panose="020B0503020204020204" pitchFamily="34" charset="-122"/>
                    <a:cs typeface="Times New Roman" panose="02020603050405020304" pitchFamily="18" charset="0"/>
                  </a:rPr>
                  <a:t>，</a:t>
                </a:r>
                <a14:m>
                  <m:oMath xmlns:m="http://schemas.openxmlformats.org/officeDocument/2006/math">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𝛽</m:t>
                    </m:r>
                  </m:oMath>
                </a14:m>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1.5</a:t>
                </a:r>
                <a:r>
                  <a:rPr lang="en-US" altLang="zh-CN" sz="1800" kern="100" baseline="30000" dirty="0">
                    <a:effectLst/>
                    <a:latin typeface="Arial" panose="020B0604020202020204" pitchFamily="34" charset="0"/>
                    <a:ea typeface="微软雅黑" panose="020B0503020204020204" pitchFamily="34" charset="-122"/>
                    <a:cs typeface="Times New Roman" panose="02020603050405020304" pitchFamily="18" charset="0"/>
                  </a:rPr>
                  <a:t>[4][5]</a:t>
                </a:r>
                <a:endPar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endParaRPr>
              </a:p>
              <a:p>
                <a:pPr marL="342900" indent="-342900">
                  <a:lnSpc>
                    <a:spcPct val="90000"/>
                  </a:lnSpc>
                  <a:spcBef>
                    <a:spcPts val="1000"/>
                  </a:spcBef>
                  <a:buClr>
                    <a:srgbClr val="004DA1"/>
                  </a:buClr>
                  <a:buSzPct val="120000"/>
                  <a:buFont typeface="Arial" panose="020B0604020202020204" pitchFamily="34" charset="0"/>
                  <a:buChar char="•"/>
                </a:pPr>
                <a:r>
                  <a:rPr lang="zh-CN" altLang="en-US" kern="100" dirty="0">
                    <a:latin typeface="Arial" panose="020B0604020202020204" pitchFamily="34" charset="0"/>
                    <a:ea typeface="微软雅黑" panose="020B0503020204020204" pitchFamily="34" charset="-122"/>
                  </a:rPr>
                  <a:t>出行行为选择模型：</a:t>
                </a:r>
                <a14:m>
                  <m:oMath xmlns:m="http://schemas.openxmlformats.org/officeDocument/2006/math">
                    <m:r>
                      <a:rPr lang="x-none" altLang="zh-CN" kern="100">
                        <a:latin typeface="Cambria Math" panose="02040503050406030204" pitchFamily="18" charset="0"/>
                        <a:ea typeface="微软雅黑" panose="020B0503020204020204" pitchFamily="34" charset="-122"/>
                      </a:rPr>
                      <m:t>𝜃</m:t>
                    </m:r>
                  </m:oMath>
                </a14:m>
                <a:r>
                  <a:rPr lang="zh-CN" altLang="zh-CN" kern="100" dirty="0">
                    <a:latin typeface="Arial" panose="020B0604020202020204" pitchFamily="34" charset="0"/>
                    <a:ea typeface="微软雅黑" panose="020B0503020204020204" pitchFamily="34" charset="-122"/>
                  </a:rPr>
                  <a:t>取</a:t>
                </a:r>
                <a:r>
                  <a:rPr lang="en-US" altLang="zh-CN" kern="100" dirty="0">
                    <a:latin typeface="Arial" panose="020B0604020202020204" pitchFamily="34" charset="0"/>
                    <a:ea typeface="微软雅黑" panose="020B0503020204020204" pitchFamily="34" charset="-122"/>
                  </a:rPr>
                  <a:t>3.2</a:t>
                </a:r>
                <a:r>
                  <a:rPr lang="en-US" altLang="zh-CN" kern="100" baseline="30000" dirty="0">
                    <a:latin typeface="Arial" panose="020B0604020202020204" pitchFamily="34" charset="0"/>
                    <a:ea typeface="微软雅黑" panose="020B0503020204020204" pitchFamily="34" charset="-122"/>
                  </a:rPr>
                  <a:t>[6][7][8]</a:t>
                </a:r>
                <a:endParaRPr lang="zh-CN" altLang="en-US" kern="100" dirty="0">
                  <a:latin typeface="Arial" panose="020B0604020202020204" pitchFamily="34" charset="0"/>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07B08EF6-8BB9-48BA-AD93-DA9758674258}"/>
                  </a:ext>
                </a:extLst>
              </p:cNvPr>
              <p:cNvSpPr txBox="1">
                <a:spLocks noRot="1" noChangeAspect="1" noMove="1" noResize="1" noEditPoints="1" noAdjustHandles="1" noChangeArrowheads="1" noChangeShapeType="1" noTextEdit="1"/>
              </p:cNvSpPr>
              <p:nvPr/>
            </p:nvSpPr>
            <p:spPr>
              <a:xfrm>
                <a:off x="2155867" y="2002723"/>
                <a:ext cx="3081116" cy="3226524"/>
              </a:xfrm>
              <a:prstGeom prst="rect">
                <a:avLst/>
              </a:prstGeom>
              <a:blipFill>
                <a:blip r:embed="rId3"/>
                <a:stretch>
                  <a:fillRect l="-2178" t="-2836" r="-792" b="-2268"/>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7FB89A13-A55C-45A0-9CA9-1E09DD0BC0AF}"/>
              </a:ext>
            </a:extLst>
          </p:cNvPr>
          <p:cNvSpPr txBox="1"/>
          <p:nvPr/>
        </p:nvSpPr>
        <p:spPr>
          <a:xfrm>
            <a:off x="2215044" y="5453656"/>
            <a:ext cx="9976955" cy="1015663"/>
          </a:xfrm>
          <a:prstGeom prst="rect">
            <a:avLst/>
          </a:prstGeom>
          <a:noFill/>
        </p:spPr>
        <p:txBody>
          <a:bodyPr wrap="square">
            <a:spAutoFit/>
          </a:bodyPr>
          <a:lstStyle/>
          <a:p>
            <a:r>
              <a:rPr lang="en-US" altLang="zh-CN" sz="1000" dirty="0">
                <a:latin typeface="Arial" panose="020B0604020202020204" pitchFamily="34" charset="0"/>
                <a:ea typeface="微软雅黑" panose="020B0503020204020204" pitchFamily="34" charset="-122"/>
              </a:rPr>
              <a:t>[3] </a:t>
            </a:r>
            <a:r>
              <a:rPr lang="zh-CN" altLang="en-US" sz="1000" dirty="0">
                <a:latin typeface="Arial" panose="020B0604020202020204" pitchFamily="34" charset="0"/>
                <a:ea typeface="微软雅黑" panose="020B0503020204020204" pitchFamily="34" charset="-122"/>
              </a:rPr>
              <a:t>城市轨道交通</a:t>
            </a:r>
            <a:r>
              <a:rPr lang="en-US" altLang="zh-CN" sz="1000" dirty="0">
                <a:latin typeface="Arial" panose="020B0604020202020204" pitchFamily="34" charset="0"/>
                <a:ea typeface="微软雅黑" panose="020B0503020204020204" pitchFamily="34" charset="-122"/>
              </a:rPr>
              <a:t>2023</a:t>
            </a:r>
            <a:r>
              <a:rPr lang="zh-CN" altLang="en-US" sz="1000" dirty="0">
                <a:latin typeface="Arial" panose="020B0604020202020204" pitchFamily="34" charset="0"/>
                <a:ea typeface="微软雅黑" panose="020B0503020204020204" pitchFamily="34" charset="-122"/>
              </a:rPr>
              <a:t>年度统计和分析报告解读</a:t>
            </a:r>
            <a:r>
              <a:rPr lang="en-US" altLang="zh-CN" sz="1000" dirty="0">
                <a:latin typeface="Arial" panose="020B0604020202020204" pitchFamily="34" charset="0"/>
                <a:ea typeface="微软雅黑" panose="020B0503020204020204" pitchFamily="34" charset="-122"/>
              </a:rPr>
              <a:t>[J]. </a:t>
            </a:r>
            <a:r>
              <a:rPr lang="zh-CN" altLang="en-US" sz="1000" dirty="0">
                <a:latin typeface="Arial" panose="020B0604020202020204" pitchFamily="34" charset="0"/>
                <a:ea typeface="微软雅黑" panose="020B0503020204020204" pitchFamily="34" charset="-122"/>
              </a:rPr>
              <a:t>城市轨道交通</a:t>
            </a:r>
            <a:r>
              <a:rPr lang="en-US" altLang="zh-CN" sz="1000" dirty="0">
                <a:latin typeface="Arial" panose="020B0604020202020204" pitchFamily="34" charset="0"/>
                <a:ea typeface="微软雅黑" panose="020B0503020204020204" pitchFamily="34" charset="-122"/>
              </a:rPr>
              <a:t>, 2024(4): 15-17</a:t>
            </a:r>
          </a:p>
          <a:p>
            <a:r>
              <a:rPr lang="en-US" altLang="zh-CN" sz="1000" dirty="0">
                <a:latin typeface="Arial" panose="020B0604020202020204" pitchFamily="34" charset="0"/>
                <a:ea typeface="微软雅黑" panose="020B0503020204020204" pitchFamily="34" charset="-122"/>
              </a:rPr>
              <a:t>[4] </a:t>
            </a:r>
            <a:r>
              <a:rPr lang="zh-CN" altLang="en-US" sz="1000" dirty="0">
                <a:latin typeface="Arial" panose="020B0604020202020204" pitchFamily="34" charset="0"/>
                <a:ea typeface="微软雅黑" panose="020B0503020204020204" pitchFamily="34" charset="-122"/>
              </a:rPr>
              <a:t>王禹兮</a:t>
            </a:r>
            <a:r>
              <a:rPr lang="en-US" altLang="zh-CN" sz="1000" dirty="0">
                <a:latin typeface="Arial" panose="020B0604020202020204" pitchFamily="34" charset="0"/>
                <a:ea typeface="微软雅黑" panose="020B0503020204020204" pitchFamily="34" charset="-122"/>
              </a:rPr>
              <a:t>. </a:t>
            </a:r>
            <a:r>
              <a:rPr lang="zh-CN" altLang="en-US" sz="1000" dirty="0">
                <a:latin typeface="Arial" panose="020B0604020202020204" pitchFamily="34" charset="0"/>
                <a:ea typeface="微软雅黑" panose="020B0503020204020204" pitchFamily="34" charset="-122"/>
              </a:rPr>
              <a:t>地铁突发中断时客流影响分析及重分配方法</a:t>
            </a:r>
            <a:r>
              <a:rPr lang="en-US" altLang="zh-CN" sz="1000" dirty="0">
                <a:latin typeface="Arial" panose="020B0604020202020204" pitchFamily="34" charset="0"/>
                <a:ea typeface="微软雅黑" panose="020B0503020204020204" pitchFamily="34" charset="-122"/>
              </a:rPr>
              <a:t>[D]. </a:t>
            </a:r>
            <a:r>
              <a:rPr lang="zh-CN" altLang="en-US" sz="1000" dirty="0">
                <a:latin typeface="Arial" panose="020B0604020202020204" pitchFamily="34" charset="0"/>
                <a:ea typeface="微软雅黑" panose="020B0503020204020204" pitchFamily="34" charset="-122"/>
              </a:rPr>
              <a:t>北京交通大学</a:t>
            </a:r>
            <a:r>
              <a:rPr lang="en-US" altLang="zh-CN" sz="1000" dirty="0">
                <a:latin typeface="Arial" panose="020B0604020202020204" pitchFamily="34" charset="0"/>
                <a:ea typeface="微软雅黑" panose="020B0503020204020204" pitchFamily="34" charset="-122"/>
              </a:rPr>
              <a:t>, 2023.</a:t>
            </a:r>
          </a:p>
          <a:p>
            <a:r>
              <a:rPr lang="en-US" altLang="zh-CN" sz="1000" dirty="0">
                <a:latin typeface="Arial" panose="020B0604020202020204" pitchFamily="34" charset="0"/>
                <a:ea typeface="微软雅黑" panose="020B0503020204020204" pitchFamily="34" charset="-122"/>
              </a:rPr>
              <a:t>[5] </a:t>
            </a:r>
            <a:r>
              <a:rPr lang="zh-CN" altLang="en-US" sz="1000" dirty="0">
                <a:latin typeface="Arial" panose="020B0604020202020204" pitchFamily="34" charset="0"/>
                <a:ea typeface="微软雅黑" panose="020B0503020204020204" pitchFamily="34" charset="-122"/>
              </a:rPr>
              <a:t>尹浩东</a:t>
            </a:r>
            <a:r>
              <a:rPr lang="en-US" altLang="zh-CN" sz="1000" dirty="0">
                <a:latin typeface="Arial" panose="020B0604020202020204" pitchFamily="34" charset="0"/>
                <a:ea typeface="微软雅黑" panose="020B0503020204020204" pitchFamily="34" charset="-122"/>
              </a:rPr>
              <a:t>. </a:t>
            </a:r>
            <a:r>
              <a:rPr lang="zh-CN" altLang="en-US" sz="1000" dirty="0">
                <a:latin typeface="Arial" panose="020B0604020202020204" pitchFamily="34" charset="0"/>
                <a:ea typeface="微软雅黑" panose="020B0503020204020204" pitchFamily="34" charset="-122"/>
              </a:rPr>
              <a:t>运营中断条件下城市轨道交通乘客出行行为建模与客流诱导优化研究</a:t>
            </a:r>
            <a:r>
              <a:rPr lang="en-US" altLang="zh-CN" sz="1000" dirty="0">
                <a:latin typeface="Arial" panose="020B0604020202020204" pitchFamily="34" charset="0"/>
                <a:ea typeface="微软雅黑" panose="020B0503020204020204" pitchFamily="34" charset="-122"/>
              </a:rPr>
              <a:t>[D]. </a:t>
            </a:r>
            <a:r>
              <a:rPr lang="zh-CN" altLang="en-US" sz="1000" dirty="0">
                <a:latin typeface="Arial" panose="020B0604020202020204" pitchFamily="34" charset="0"/>
                <a:ea typeface="微软雅黑" panose="020B0503020204020204" pitchFamily="34" charset="-122"/>
              </a:rPr>
              <a:t>北京交通大学</a:t>
            </a:r>
            <a:r>
              <a:rPr lang="en-US" altLang="zh-CN" sz="1000" dirty="0">
                <a:latin typeface="Arial" panose="020B0604020202020204" pitchFamily="34" charset="0"/>
                <a:ea typeface="微软雅黑" panose="020B0503020204020204" pitchFamily="34" charset="-122"/>
              </a:rPr>
              <a:t>, 2017.</a:t>
            </a:r>
          </a:p>
          <a:p>
            <a:r>
              <a:rPr lang="en-US" altLang="zh-CN" sz="1000" dirty="0">
                <a:latin typeface="Arial" panose="020B0604020202020204" pitchFamily="34" charset="0"/>
                <a:ea typeface="微软雅黑" panose="020B0503020204020204" pitchFamily="34" charset="-122"/>
              </a:rPr>
              <a:t>[6] </a:t>
            </a:r>
            <a:r>
              <a:rPr lang="en-US" altLang="zh-CN" sz="1000" dirty="0" err="1">
                <a:latin typeface="Arial" panose="020B0604020202020204" pitchFamily="34" charset="0"/>
                <a:ea typeface="微软雅黑" panose="020B0503020204020204" pitchFamily="34" charset="-122"/>
              </a:rPr>
              <a:t>Raveau</a:t>
            </a:r>
            <a:r>
              <a:rPr lang="en-US" altLang="zh-CN" sz="1000" dirty="0">
                <a:latin typeface="Arial" panose="020B0604020202020204" pitchFamily="34" charset="0"/>
                <a:ea typeface="微软雅黑" panose="020B0503020204020204" pitchFamily="34" charset="-122"/>
              </a:rPr>
              <a:t> S, Muñoz J C, De Grange L. A topological route choice model for metro[J]. Transportation Research Part A: Policy and Practice, 2011, 45(2): 138-147.</a:t>
            </a:r>
          </a:p>
          <a:p>
            <a:r>
              <a:rPr lang="en-US" altLang="zh-CN" sz="1000" dirty="0">
                <a:latin typeface="Arial" panose="020B0604020202020204" pitchFamily="34" charset="0"/>
                <a:ea typeface="微软雅黑" panose="020B0503020204020204" pitchFamily="34" charset="-122"/>
              </a:rPr>
              <a:t>[7] </a:t>
            </a:r>
            <a:r>
              <a:rPr lang="zh-CN" altLang="en-US" sz="1000" dirty="0">
                <a:latin typeface="Arial" panose="020B0604020202020204" pitchFamily="34" charset="0"/>
                <a:ea typeface="微软雅黑" panose="020B0503020204020204" pitchFamily="34" charset="-122"/>
              </a:rPr>
              <a:t>闫科维</a:t>
            </a:r>
            <a:r>
              <a:rPr lang="en-US" altLang="zh-CN" sz="1000" dirty="0">
                <a:latin typeface="Arial" panose="020B0604020202020204" pitchFamily="34" charset="0"/>
                <a:ea typeface="微软雅黑" panose="020B0503020204020204" pitchFamily="34" charset="-122"/>
              </a:rPr>
              <a:t>. </a:t>
            </a:r>
            <a:r>
              <a:rPr lang="zh-CN" altLang="en-US" sz="1000" dirty="0">
                <a:latin typeface="Arial" panose="020B0604020202020204" pitchFamily="34" charset="0"/>
                <a:ea typeface="微软雅黑" panose="020B0503020204020204" pitchFamily="34" charset="-122"/>
              </a:rPr>
              <a:t>基于动态客流分配的地铁网络化运营突发事件响应研究</a:t>
            </a:r>
            <a:r>
              <a:rPr lang="en-US" altLang="zh-CN" sz="1000" dirty="0">
                <a:latin typeface="Arial" panose="020B0604020202020204" pitchFamily="34" charset="0"/>
                <a:ea typeface="微软雅黑" panose="020B0503020204020204" pitchFamily="34" charset="-122"/>
              </a:rPr>
              <a:t>[D]. </a:t>
            </a:r>
            <a:r>
              <a:rPr lang="zh-CN" altLang="en-US" sz="1000" dirty="0">
                <a:latin typeface="Arial" panose="020B0604020202020204" pitchFamily="34" charset="0"/>
                <a:ea typeface="微软雅黑" panose="020B0503020204020204" pitchFamily="34" charset="-122"/>
              </a:rPr>
              <a:t>西南交通大学</a:t>
            </a:r>
            <a:r>
              <a:rPr lang="en-US" altLang="zh-CN" sz="1000" dirty="0">
                <a:latin typeface="Arial" panose="020B0604020202020204" pitchFamily="34" charset="0"/>
                <a:ea typeface="微软雅黑" panose="020B0503020204020204" pitchFamily="34" charset="-122"/>
              </a:rPr>
              <a:t>, 2024.</a:t>
            </a:r>
          </a:p>
          <a:p>
            <a:r>
              <a:rPr lang="en-US" altLang="zh-CN" sz="1000" dirty="0">
                <a:latin typeface="Arial" panose="020B0604020202020204" pitchFamily="34" charset="0"/>
                <a:ea typeface="微软雅黑" panose="020B0503020204020204" pitchFamily="34" charset="-122"/>
              </a:rPr>
              <a:t>[8] </a:t>
            </a:r>
            <a:r>
              <a:rPr lang="zh-CN" altLang="en-US" sz="1000" dirty="0">
                <a:latin typeface="Arial" panose="020B0604020202020204" pitchFamily="34" charset="0"/>
                <a:ea typeface="微软雅黑" panose="020B0503020204020204" pitchFamily="34" charset="-122"/>
              </a:rPr>
              <a:t>陈培文</a:t>
            </a:r>
            <a:r>
              <a:rPr lang="en-US" altLang="zh-CN" sz="1000" dirty="0">
                <a:latin typeface="Arial" panose="020B0604020202020204" pitchFamily="34" charset="0"/>
                <a:ea typeface="微软雅黑" panose="020B0503020204020204" pitchFamily="34" charset="-122"/>
              </a:rPr>
              <a:t>. </a:t>
            </a:r>
            <a:r>
              <a:rPr lang="zh-CN" altLang="en-US" sz="1000" dirty="0">
                <a:latin typeface="Arial" panose="020B0604020202020204" pitchFamily="34" charset="0"/>
                <a:ea typeface="微软雅黑" panose="020B0503020204020204" pitchFamily="34" charset="-122"/>
              </a:rPr>
              <a:t>基于改进</a:t>
            </a:r>
            <a:r>
              <a:rPr lang="en-US" altLang="zh-CN" sz="1000" dirty="0">
                <a:latin typeface="Arial" panose="020B0604020202020204" pitchFamily="34" charset="0"/>
                <a:ea typeface="微软雅黑" panose="020B0503020204020204" pitchFamily="34" charset="-122"/>
              </a:rPr>
              <a:t>Logit</a:t>
            </a:r>
            <a:r>
              <a:rPr lang="zh-CN" altLang="en-US" sz="1000" dirty="0">
                <a:latin typeface="Arial" panose="020B0604020202020204" pitchFamily="34" charset="0"/>
                <a:ea typeface="微软雅黑" panose="020B0503020204020204" pitchFamily="34" charset="-122"/>
              </a:rPr>
              <a:t>模型的城市轨道交通客流分配方法研究</a:t>
            </a:r>
            <a:r>
              <a:rPr lang="en-US" altLang="zh-CN" sz="1000" dirty="0">
                <a:latin typeface="Arial" panose="020B0604020202020204" pitchFamily="34" charset="0"/>
                <a:ea typeface="微软雅黑" panose="020B0503020204020204" pitchFamily="34" charset="-122"/>
              </a:rPr>
              <a:t>[D]. </a:t>
            </a:r>
            <a:r>
              <a:rPr lang="zh-CN" altLang="en-US" sz="1000" dirty="0">
                <a:latin typeface="Arial" panose="020B0604020202020204" pitchFamily="34" charset="0"/>
                <a:ea typeface="微软雅黑" panose="020B0503020204020204" pitchFamily="34" charset="-122"/>
              </a:rPr>
              <a:t>北京交通大学</a:t>
            </a:r>
            <a:r>
              <a:rPr lang="en-US" altLang="zh-CN" sz="1000" dirty="0">
                <a:latin typeface="Arial" panose="020B0604020202020204" pitchFamily="34" charset="0"/>
                <a:ea typeface="微软雅黑" panose="020B0503020204020204" pitchFamily="34" charset="-122"/>
              </a:rPr>
              <a:t>, 2019.</a:t>
            </a:r>
            <a:endParaRPr lang="zh-CN" altLang="en-US" sz="10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771532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8689430-277C-4754-924B-44A1D7552B14}"/>
              </a:ext>
            </a:extLst>
          </p:cNvPr>
          <p:cNvSpPr txBox="1"/>
          <p:nvPr/>
        </p:nvSpPr>
        <p:spPr>
          <a:xfrm>
            <a:off x="285238" y="1091849"/>
            <a:ext cx="1015663" cy="3348173"/>
          </a:xfrm>
          <a:prstGeom prst="rect">
            <a:avLst/>
          </a:prstGeom>
          <a:noFill/>
        </p:spPr>
        <p:txBody>
          <a:bodyPr vert="eaVert" wrap="square">
            <a:spAutoFit/>
          </a:bodyPr>
          <a:lstStyle/>
          <a:p>
            <a:r>
              <a:rPr kumimoji="1" lang="zh-CN" altLang="en-US" sz="5400" b="1" i="0" u="none" strike="noStrike" kern="1200" cap="none" spc="140" normalizeH="0" baseline="0" noProof="0" dirty="0">
                <a:ln>
                  <a:noFill/>
                </a:ln>
                <a:solidFill>
                  <a:srgbClr val="4571C4"/>
                </a:solidFill>
                <a:effectLst/>
                <a:uLnTx/>
                <a:uFillTx/>
                <a:latin typeface="Arial" panose="020B0604020202020204" pitchFamily="34" charset="0"/>
                <a:ea typeface="Microsoft YaHei" panose="020B0503020204020204" pitchFamily="34" charset="-122"/>
                <a:cs typeface="+mn-cs"/>
              </a:rPr>
              <a:t>目 录</a:t>
            </a:r>
            <a:endParaRPr lang="zh-CN" altLang="en-US" dirty="0"/>
          </a:p>
        </p:txBody>
      </p:sp>
      <p:sp>
        <p:nvSpPr>
          <p:cNvPr id="7" name="文本框 6">
            <a:extLst>
              <a:ext uri="{FF2B5EF4-FFF2-40B4-BE49-F238E27FC236}">
                <a16:creationId xmlns:a16="http://schemas.microsoft.com/office/drawing/2014/main" id="{50A835C5-E628-4B0E-A822-AC5BC5DC6083}"/>
              </a:ext>
            </a:extLst>
          </p:cNvPr>
          <p:cNvSpPr txBox="1"/>
          <p:nvPr/>
        </p:nvSpPr>
        <p:spPr>
          <a:xfrm>
            <a:off x="2413263" y="1516872"/>
            <a:ext cx="6928700" cy="3908762"/>
          </a:xfrm>
          <a:prstGeom prst="rect">
            <a:avLst/>
          </a:prstGeom>
          <a:noFill/>
        </p:spPr>
        <p:txBody>
          <a:bodyPr wrap="square">
            <a:spAutoFit/>
          </a:bodyPr>
          <a:lstStyle/>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绪论</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地铁网络脆弱性分析</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应急公交备车点选址模型</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案例分析</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总结</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5841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p:txBody>
          <a:bodyPr/>
          <a:lstStyle/>
          <a:p>
            <a:r>
              <a:rPr kumimoji="1" lang="zh-CN" altLang="en-US" dirty="0"/>
              <a:t>脆弱性指标</a:t>
            </a:r>
          </a:p>
        </p:txBody>
      </p:sp>
      <p:pic>
        <p:nvPicPr>
          <p:cNvPr id="11" name="图片 10">
            <a:extLst>
              <a:ext uri="{FF2B5EF4-FFF2-40B4-BE49-F238E27FC236}">
                <a16:creationId xmlns:a16="http://schemas.microsoft.com/office/drawing/2014/main" id="{EFD178BE-0843-4090-8A76-8CA4D75860A4}"/>
              </a:ext>
            </a:extLst>
          </p:cNvPr>
          <p:cNvPicPr>
            <a:picLocks noChangeAspect="1"/>
          </p:cNvPicPr>
          <p:nvPr/>
        </p:nvPicPr>
        <p:blipFill rotWithShape="1">
          <a:blip r:embed="rId2"/>
          <a:srcRect l="7887" t="4798" r="10351"/>
          <a:stretch/>
        </p:blipFill>
        <p:spPr>
          <a:xfrm>
            <a:off x="2251587" y="1557661"/>
            <a:ext cx="3844413" cy="4106328"/>
          </a:xfrm>
          <a:prstGeom prst="rect">
            <a:avLst/>
          </a:prstGeom>
        </p:spPr>
      </p:pic>
      <p:pic>
        <p:nvPicPr>
          <p:cNvPr id="15" name="图片 14">
            <a:extLst>
              <a:ext uri="{FF2B5EF4-FFF2-40B4-BE49-F238E27FC236}">
                <a16:creationId xmlns:a16="http://schemas.microsoft.com/office/drawing/2014/main" id="{688D09DA-2EE6-4EB5-861A-C3C53979AB52}"/>
              </a:ext>
            </a:extLst>
          </p:cNvPr>
          <p:cNvPicPr>
            <a:picLocks noChangeAspect="1"/>
          </p:cNvPicPr>
          <p:nvPr/>
        </p:nvPicPr>
        <p:blipFill rotWithShape="1">
          <a:blip r:embed="rId3"/>
          <a:srcRect l="3881" t="7941" r="7985" b="5883"/>
          <a:stretch/>
        </p:blipFill>
        <p:spPr>
          <a:xfrm>
            <a:off x="6096000" y="1557661"/>
            <a:ext cx="5742546" cy="3500285"/>
          </a:xfrm>
          <a:prstGeom prst="rect">
            <a:avLst/>
          </a:prstGeom>
        </p:spPr>
      </p:pic>
    </p:spTree>
    <p:extLst>
      <p:ext uri="{BB962C8B-B14F-4D97-AF65-F5344CB8AC3E}">
        <p14:creationId xmlns:p14="http://schemas.microsoft.com/office/powerpoint/2010/main" val="483036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p:txBody>
          <a:bodyPr/>
          <a:lstStyle/>
          <a:p>
            <a:r>
              <a:rPr kumimoji="1" lang="zh-CN" altLang="en-US" dirty="0"/>
              <a:t>选址方案</a:t>
            </a:r>
          </a:p>
        </p:txBody>
      </p:sp>
      <p:sp>
        <p:nvSpPr>
          <p:cNvPr id="3" name="文本框 2">
            <a:extLst>
              <a:ext uri="{FF2B5EF4-FFF2-40B4-BE49-F238E27FC236}">
                <a16:creationId xmlns:a16="http://schemas.microsoft.com/office/drawing/2014/main" id="{29FBB86C-D3F5-46DA-AE12-2ACD06500145}"/>
              </a:ext>
            </a:extLst>
          </p:cNvPr>
          <p:cNvSpPr txBox="1"/>
          <p:nvPr/>
        </p:nvSpPr>
        <p:spPr>
          <a:xfrm>
            <a:off x="2215045" y="1342565"/>
            <a:ext cx="1208876"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基本参数</a:t>
            </a:r>
          </a:p>
        </p:txBody>
      </p:sp>
      <p:pic>
        <p:nvPicPr>
          <p:cNvPr id="7" name="图片 6">
            <a:extLst>
              <a:ext uri="{FF2B5EF4-FFF2-40B4-BE49-F238E27FC236}">
                <a16:creationId xmlns:a16="http://schemas.microsoft.com/office/drawing/2014/main" id="{4F65CA2F-4D97-427C-80AB-F78EA8FAEEEC}"/>
              </a:ext>
            </a:extLst>
          </p:cNvPr>
          <p:cNvPicPr/>
          <p:nvPr/>
        </p:nvPicPr>
        <p:blipFill>
          <a:blip r:embed="rId2"/>
          <a:stretch>
            <a:fillRect/>
          </a:stretch>
        </p:blipFill>
        <p:spPr>
          <a:xfrm>
            <a:off x="6612796" y="2631971"/>
            <a:ext cx="5076442" cy="302441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9C56F5A-D392-4448-A9E7-C2152885DA07}"/>
                  </a:ext>
                </a:extLst>
              </p:cNvPr>
              <p:cNvSpPr txBox="1"/>
              <p:nvPr/>
            </p:nvSpPr>
            <p:spPr>
              <a:xfrm>
                <a:off x="2155867" y="2115847"/>
                <a:ext cx="4192978" cy="3266663"/>
              </a:xfrm>
              <a:prstGeom prst="rect">
                <a:avLst/>
              </a:prstGeom>
              <a:noFill/>
            </p:spPr>
            <p:txBody>
              <a:bodyPr wrap="square">
                <a:spAutoFit/>
              </a:bodyPr>
              <a:lstStyle/>
              <a:p>
                <a:pPr marL="342900" indent="-342900">
                  <a:lnSpc>
                    <a:spcPct val="90000"/>
                  </a:lnSpc>
                  <a:spcBef>
                    <a:spcPts val="1000"/>
                  </a:spcBef>
                  <a:buClr>
                    <a:srgbClr val="004DA1"/>
                  </a:buClr>
                  <a:buSzPct val="120000"/>
                  <a:buFont typeface="Arial" panose="020B0604020202020204" pitchFamily="34" charset="0"/>
                  <a:buChar char="•"/>
                </a:pPr>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公交车的平均行驶速度取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17km/h</a:t>
                </a:r>
                <a:r>
                  <a:rPr lang="en-US" altLang="zh-CN" sz="1800" kern="100" baseline="30000" dirty="0">
                    <a:effectLst/>
                    <a:latin typeface="Arial" panose="020B0604020202020204" pitchFamily="34" charset="0"/>
                    <a:ea typeface="微软雅黑" panose="020B0503020204020204" pitchFamily="34" charset="-122"/>
                    <a:cs typeface="Times New Roman" panose="02020603050405020304" pitchFamily="18" charset="0"/>
                  </a:rPr>
                  <a:t>[9]</a:t>
                </a:r>
                <a:endPar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endParaRPr>
              </a:p>
              <a:p>
                <a:pPr marL="342900" indent="-342900">
                  <a:lnSpc>
                    <a:spcPct val="90000"/>
                  </a:lnSpc>
                  <a:spcBef>
                    <a:spcPts val="1000"/>
                  </a:spcBef>
                  <a:buClr>
                    <a:srgbClr val="004DA1"/>
                  </a:buClr>
                  <a:buSzPct val="120000"/>
                  <a:buFont typeface="Arial" panose="020B0604020202020204" pitchFamily="34" charset="0"/>
                  <a:buChar char="•"/>
                </a:pPr>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应急公交备车点覆盖半径取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4km</a:t>
                </a:r>
              </a:p>
              <a:p>
                <a:pPr marL="342900" indent="-342900">
                  <a:lnSpc>
                    <a:spcPct val="90000"/>
                  </a:lnSpc>
                  <a:spcBef>
                    <a:spcPts val="1000"/>
                  </a:spcBef>
                  <a:buClr>
                    <a:srgbClr val="004DA1"/>
                  </a:buClr>
                  <a:buSzPct val="120000"/>
                  <a:buFont typeface="Arial" panose="020B0604020202020204" pitchFamily="34" charset="0"/>
                  <a:buChar char="•"/>
                </a:pPr>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应急公交从接收到指令到出发所需准备时间</a:t>
                </a:r>
                <a14:m>
                  <m:oMath xmlns:m="http://schemas.openxmlformats.org/officeDocument/2006/math">
                    <m:sSub>
                      <m:sSubPr>
                        <m:ctrlPr>
                          <a:rPr lang="en-US" altLang="zh-CN" sz="1800" b="0" i="1" kern="100" dirty="0" smtClean="0">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𝑡</m:t>
                        </m:r>
                      </m:e>
                      <m:sub>
                        <m:r>
                          <a:rPr lang="en-US" altLang="zh-CN" sz="1800"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0</m:t>
                        </m:r>
                      </m:sub>
                    </m:sSub>
                  </m:oMath>
                </a14:m>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取</a:t>
                </a:r>
                <a:r>
                  <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rPr>
                  <a:t>2</a:t>
                </a:r>
                <a:r>
                  <a:rPr lang="zh-CN" altLang="en-US" sz="1800" kern="100" dirty="0">
                    <a:effectLst/>
                    <a:latin typeface="Arial" panose="020B0604020202020204" pitchFamily="34" charset="0"/>
                    <a:ea typeface="微软雅黑" panose="020B0503020204020204" pitchFamily="34" charset="-122"/>
                    <a:cs typeface="Times New Roman" panose="02020603050405020304" pitchFamily="18" charset="0"/>
                  </a:rPr>
                  <a:t>分钟</a:t>
                </a:r>
                <a:endParaRPr lang="en-US" altLang="zh-CN" sz="1800" kern="100" dirty="0">
                  <a:effectLst/>
                  <a:latin typeface="Arial" panose="020B0604020202020204" pitchFamily="34" charset="0"/>
                  <a:ea typeface="微软雅黑" panose="020B0503020204020204" pitchFamily="34" charset="-122"/>
                  <a:cs typeface="Times New Roman" panose="02020603050405020304" pitchFamily="18" charset="0"/>
                </a:endParaRPr>
              </a:p>
              <a:p>
                <a:pPr marL="342900" indent="-342900">
                  <a:lnSpc>
                    <a:spcPct val="90000"/>
                  </a:lnSpc>
                  <a:spcBef>
                    <a:spcPts val="1000"/>
                  </a:spcBef>
                  <a:buClr>
                    <a:srgbClr val="004DA1"/>
                  </a:buClr>
                  <a:buSzPct val="120000"/>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应急公交备车点维护成本</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𝑖𝑗</m:t>
                        </m:r>
                      </m:sub>
                    </m:sSub>
                  </m:oMath>
                </a14:m>
                <a:r>
                  <a:rPr lang="zh-CN" altLang="zh-CN" dirty="0">
                    <a:latin typeface="微软雅黑" panose="020B0503020204020204" pitchFamily="34" charset="-122"/>
                    <a:ea typeface="微软雅黑" panose="020B0503020204020204" pitchFamily="34" charset="-122"/>
                  </a:rPr>
                  <a:t>取统一值</a:t>
                </a:r>
                <a:endParaRPr lang="en-US" altLang="zh-CN" dirty="0">
                  <a:latin typeface="微软雅黑" panose="020B0503020204020204" pitchFamily="34" charset="-122"/>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应急公交备车点到地铁站的距离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oMath>
                </a14:m>
                <a:r>
                  <a:rPr lang="zh-CN" altLang="zh-CN" dirty="0">
                    <a:latin typeface="微软雅黑" panose="020B0503020204020204" pitchFamily="34" charset="-122"/>
                    <a:ea typeface="微软雅黑" panose="020B0503020204020204" pitchFamily="34" charset="-122"/>
                  </a:rPr>
                  <a:t>由</a:t>
                </a:r>
                <a:r>
                  <a:rPr lang="zh-CN" altLang="en-US" dirty="0">
                    <a:latin typeface="微软雅黑" panose="020B0503020204020204" pitchFamily="34" charset="-122"/>
                    <a:ea typeface="微软雅黑" panose="020B0503020204020204" pitchFamily="34" charset="-122"/>
                  </a:rPr>
                  <a:t>两者间</a:t>
                </a:r>
                <a:r>
                  <a:rPr lang="zh-CN" altLang="zh-CN" dirty="0">
                    <a:latin typeface="微软雅黑" panose="020B0503020204020204" pitchFamily="34" charset="-122"/>
                    <a:ea typeface="微软雅黑" panose="020B0503020204020204" pitchFamily="34" charset="-122"/>
                  </a:rPr>
                  <a:t>经纬度坐标计算得到</a:t>
                </a:r>
                <a:endParaRPr lang="en-US" altLang="zh-CN" dirty="0">
                  <a:latin typeface="微软雅黑" panose="020B0503020204020204" pitchFamily="34" charset="-122"/>
                  <a:ea typeface="微软雅黑" panose="020B0503020204020204" pitchFamily="34" charset="-122"/>
                </a:endParaRPr>
              </a:p>
              <a:p>
                <a:pPr marL="342900" indent="-342900">
                  <a:lnSpc>
                    <a:spcPct val="90000"/>
                  </a:lnSpc>
                  <a:spcBef>
                    <a:spcPts val="1000"/>
                  </a:spcBef>
                  <a:buClr>
                    <a:srgbClr val="004DA1"/>
                  </a:buClr>
                  <a:buSzPct val="120000"/>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rPr>
                  <a:t>站点脆弱性分类界限</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𝛾</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𝛾</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分</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别</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取</a:t>
                </a:r>
                <a:r>
                  <a:rPr lang="en-US" altLang="zh-CN" sz="1800" kern="100" dirty="0">
                    <a:effectLst/>
                    <a:latin typeface="微软雅黑" panose="020B0503020204020204" pitchFamily="34" charset="-122"/>
                    <a:ea typeface="微软雅黑" panose="020B0503020204020204" pitchFamily="34" charset="-122"/>
                  </a:rPr>
                  <a:t>0.2</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kern="100" dirty="0">
                    <a:effectLst/>
                    <a:latin typeface="微软雅黑" panose="020B0503020204020204" pitchFamily="34" charset="-122"/>
                    <a:ea typeface="微软雅黑" panose="020B0503020204020204" pitchFamily="34" charset="-122"/>
                  </a:rPr>
                  <a:t>0.45</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kern="1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09C56F5A-D392-4448-A9E7-C2152885DA07}"/>
                  </a:ext>
                </a:extLst>
              </p:cNvPr>
              <p:cNvSpPr txBox="1">
                <a:spLocks noRot="1" noChangeAspect="1" noMove="1" noResize="1" noEditPoints="1" noAdjustHandles="1" noChangeArrowheads="1" noChangeShapeType="1" noTextEdit="1"/>
              </p:cNvSpPr>
              <p:nvPr/>
            </p:nvSpPr>
            <p:spPr>
              <a:xfrm>
                <a:off x="2155867" y="2115847"/>
                <a:ext cx="4192978" cy="3266663"/>
              </a:xfrm>
              <a:prstGeom prst="rect">
                <a:avLst/>
              </a:prstGeom>
              <a:blipFill>
                <a:blip r:embed="rId3"/>
                <a:stretch>
                  <a:fillRect l="-1601" t="-2799" r="-1310" b="-2052"/>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0437C09F-929E-4858-B9F1-9570F197A6DC}"/>
              </a:ext>
            </a:extLst>
          </p:cNvPr>
          <p:cNvSpPr/>
          <p:nvPr/>
        </p:nvSpPr>
        <p:spPr>
          <a:xfrm>
            <a:off x="9603946" y="1532788"/>
            <a:ext cx="2206747"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站点脆弱性</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11" name="矩形: 圆角 10">
            <a:extLst>
              <a:ext uri="{FF2B5EF4-FFF2-40B4-BE49-F238E27FC236}">
                <a16:creationId xmlns:a16="http://schemas.microsoft.com/office/drawing/2014/main" id="{1BBF951D-8343-44A2-A7C0-B52E276D3185}"/>
              </a:ext>
            </a:extLst>
          </p:cNvPr>
          <p:cNvSpPr/>
          <p:nvPr/>
        </p:nvSpPr>
        <p:spPr>
          <a:xfrm>
            <a:off x="6826365" y="1241259"/>
            <a:ext cx="2206747"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区间客流损失时间</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12" name="矩形: 圆角 11">
            <a:extLst>
              <a:ext uri="{FF2B5EF4-FFF2-40B4-BE49-F238E27FC236}">
                <a16:creationId xmlns:a16="http://schemas.microsoft.com/office/drawing/2014/main" id="{E9200BFF-9CE1-4814-B83B-6C5885BC1DC0}"/>
              </a:ext>
            </a:extLst>
          </p:cNvPr>
          <p:cNvSpPr/>
          <p:nvPr/>
        </p:nvSpPr>
        <p:spPr>
          <a:xfrm>
            <a:off x="6826365" y="1936615"/>
            <a:ext cx="2206747" cy="583059"/>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4DA1"/>
              </a:buClr>
              <a:buSzPct val="120000"/>
            </a:pPr>
            <a:r>
              <a:rPr lang="zh-CN" altLang="en-US" dirty="0">
                <a:latin typeface="Arial" panose="020B0604020202020204" pitchFamily="34" charset="0"/>
                <a:ea typeface="微软雅黑" panose="020B0503020204020204" pitchFamily="34" charset="-122"/>
              </a:rPr>
              <a:t>站点客流损失时间</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4" name="箭头: 右 3">
            <a:extLst>
              <a:ext uri="{FF2B5EF4-FFF2-40B4-BE49-F238E27FC236}">
                <a16:creationId xmlns:a16="http://schemas.microsoft.com/office/drawing/2014/main" id="{D464543C-104F-4F14-949E-25EB23240345}"/>
              </a:ext>
            </a:extLst>
          </p:cNvPr>
          <p:cNvSpPr/>
          <p:nvPr/>
        </p:nvSpPr>
        <p:spPr>
          <a:xfrm>
            <a:off x="9076782" y="1718410"/>
            <a:ext cx="527164" cy="314443"/>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a:extLst>
              <a:ext uri="{FF2B5EF4-FFF2-40B4-BE49-F238E27FC236}">
                <a16:creationId xmlns:a16="http://schemas.microsoft.com/office/drawing/2014/main" id="{C1D05B0A-D760-4DD0-BD1F-08A73D461216}"/>
              </a:ext>
            </a:extLst>
          </p:cNvPr>
          <p:cNvSpPr txBox="1"/>
          <p:nvPr/>
        </p:nvSpPr>
        <p:spPr>
          <a:xfrm>
            <a:off x="2215045" y="5739382"/>
            <a:ext cx="3195941" cy="246221"/>
          </a:xfrm>
          <a:prstGeom prst="rect">
            <a:avLst/>
          </a:prstGeom>
          <a:noFill/>
        </p:spPr>
        <p:txBody>
          <a:bodyPr wrap="square">
            <a:spAutoFit/>
          </a:bodyPr>
          <a:lstStyle/>
          <a:p>
            <a:r>
              <a:rPr lang="en-US" altLang="zh-CN" sz="1000" dirty="0">
                <a:latin typeface="Arial" panose="020B0604020202020204" pitchFamily="34" charset="0"/>
                <a:ea typeface="微软雅黑" panose="020B0503020204020204" pitchFamily="34" charset="-122"/>
              </a:rPr>
              <a:t>[9]</a:t>
            </a:r>
            <a:r>
              <a:rPr lang="zh-CN" altLang="en-US" sz="1000" dirty="0">
                <a:latin typeface="Arial" panose="020B0604020202020204" pitchFamily="34" charset="0"/>
                <a:ea typeface="微软雅黑" panose="020B0503020204020204" pitchFamily="34" charset="-122"/>
              </a:rPr>
              <a:t> </a:t>
            </a:r>
            <a:r>
              <a:rPr lang="en-US" altLang="zh-CN" sz="1000" dirty="0">
                <a:latin typeface="Arial" panose="020B0604020202020204" pitchFamily="34" charset="0"/>
                <a:ea typeface="微软雅黑" panose="020B0503020204020204" pitchFamily="34" charset="-122"/>
              </a:rPr>
              <a:t>《</a:t>
            </a:r>
            <a:r>
              <a:rPr lang="zh-CN" altLang="en-US" sz="1000" dirty="0">
                <a:latin typeface="Arial" panose="020B0604020202020204" pitchFamily="34" charset="0"/>
                <a:ea typeface="微软雅黑" panose="020B0503020204020204" pitchFamily="34" charset="-122"/>
              </a:rPr>
              <a:t>上海市交通行业发展报告（</a:t>
            </a:r>
            <a:r>
              <a:rPr lang="en-US" altLang="zh-CN" sz="1000" dirty="0">
                <a:latin typeface="Arial" panose="020B0604020202020204" pitchFamily="34" charset="0"/>
                <a:ea typeface="微软雅黑" panose="020B0503020204020204" pitchFamily="34" charset="-122"/>
              </a:rPr>
              <a:t>2022</a:t>
            </a:r>
            <a:r>
              <a:rPr lang="zh-CN" altLang="en-US" sz="1000" dirty="0">
                <a:latin typeface="Arial" panose="020B0604020202020204" pitchFamily="34" charset="0"/>
                <a:ea typeface="微软雅黑" panose="020B0503020204020204" pitchFamily="34" charset="-122"/>
              </a:rPr>
              <a:t>）</a:t>
            </a:r>
            <a:r>
              <a:rPr lang="en-US" altLang="zh-CN" sz="1000" dirty="0">
                <a:latin typeface="Arial" panose="020B0604020202020204" pitchFamily="34" charset="0"/>
                <a:ea typeface="微软雅黑" panose="020B0503020204020204" pitchFamily="34" charset="-122"/>
              </a:rPr>
              <a:t>》</a:t>
            </a:r>
            <a:endParaRPr lang="zh-CN" altLang="en-US" sz="10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593691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p:txBody>
          <a:bodyPr/>
          <a:lstStyle/>
          <a:p>
            <a:r>
              <a:rPr kumimoji="1" lang="zh-CN" altLang="en-US" dirty="0"/>
              <a:t>选址方案</a:t>
            </a:r>
          </a:p>
        </p:txBody>
      </p:sp>
      <p:pic>
        <p:nvPicPr>
          <p:cNvPr id="5" name="图片 4">
            <a:extLst>
              <a:ext uri="{FF2B5EF4-FFF2-40B4-BE49-F238E27FC236}">
                <a16:creationId xmlns:a16="http://schemas.microsoft.com/office/drawing/2014/main" id="{A8BB5E7E-9975-4F17-A66A-C8488AA33529}"/>
              </a:ext>
            </a:extLst>
          </p:cNvPr>
          <p:cNvPicPr>
            <a:picLocks noChangeAspect="1"/>
          </p:cNvPicPr>
          <p:nvPr/>
        </p:nvPicPr>
        <p:blipFill rotWithShape="1">
          <a:blip r:embed="rId2"/>
          <a:srcRect r="13205"/>
          <a:stretch/>
        </p:blipFill>
        <p:spPr>
          <a:xfrm>
            <a:off x="7181130" y="1243808"/>
            <a:ext cx="4158680" cy="2225022"/>
          </a:xfrm>
          <a:prstGeom prst="rect">
            <a:avLst/>
          </a:prstGeom>
        </p:spPr>
      </p:pic>
      <p:pic>
        <p:nvPicPr>
          <p:cNvPr id="6" name="图片 5" descr="地图&#10;&#10;描述已自动生成">
            <a:extLst>
              <a:ext uri="{FF2B5EF4-FFF2-40B4-BE49-F238E27FC236}">
                <a16:creationId xmlns:a16="http://schemas.microsoft.com/office/drawing/2014/main" id="{62CC5B7E-31BC-4B2E-9D11-2B71BAD6FA08}"/>
              </a:ext>
            </a:extLst>
          </p:cNvPr>
          <p:cNvPicPr>
            <a:picLocks noChangeAspect="1"/>
          </p:cNvPicPr>
          <p:nvPr/>
        </p:nvPicPr>
        <p:blipFill rotWithShape="1">
          <a:blip r:embed="rId3"/>
          <a:srcRect r="13194"/>
          <a:stretch/>
        </p:blipFill>
        <p:spPr>
          <a:xfrm>
            <a:off x="2628536" y="3862019"/>
            <a:ext cx="4133802" cy="2211711"/>
          </a:xfrm>
          <a:prstGeom prst="rect">
            <a:avLst/>
          </a:prstGeom>
        </p:spPr>
      </p:pic>
      <p:pic>
        <p:nvPicPr>
          <p:cNvPr id="8" name="图片 7">
            <a:extLst>
              <a:ext uri="{FF2B5EF4-FFF2-40B4-BE49-F238E27FC236}">
                <a16:creationId xmlns:a16="http://schemas.microsoft.com/office/drawing/2014/main" id="{3A746818-D9B8-4233-ABFE-B041D581B48C}"/>
              </a:ext>
            </a:extLst>
          </p:cNvPr>
          <p:cNvPicPr>
            <a:picLocks noChangeAspect="1"/>
          </p:cNvPicPr>
          <p:nvPr/>
        </p:nvPicPr>
        <p:blipFill rotWithShape="1">
          <a:blip r:embed="rId4"/>
          <a:srcRect l="7843" t="3040" r="5720" b="51162"/>
          <a:stretch/>
        </p:blipFill>
        <p:spPr>
          <a:xfrm>
            <a:off x="7585723" y="3898939"/>
            <a:ext cx="1337188" cy="2188255"/>
          </a:xfrm>
          <a:prstGeom prst="rect">
            <a:avLst/>
          </a:prstGeom>
        </p:spPr>
      </p:pic>
      <p:pic>
        <p:nvPicPr>
          <p:cNvPr id="10" name="图片 9">
            <a:extLst>
              <a:ext uri="{FF2B5EF4-FFF2-40B4-BE49-F238E27FC236}">
                <a16:creationId xmlns:a16="http://schemas.microsoft.com/office/drawing/2014/main" id="{3EDA5E2A-A80E-4532-A16D-A285AA563C41}"/>
              </a:ext>
            </a:extLst>
          </p:cNvPr>
          <p:cNvPicPr>
            <a:picLocks noChangeAspect="1"/>
          </p:cNvPicPr>
          <p:nvPr/>
        </p:nvPicPr>
        <p:blipFill rotWithShape="1">
          <a:blip r:embed="rId4"/>
          <a:srcRect l="7843" t="48255" r="5720" b="1798"/>
          <a:stretch/>
        </p:blipFill>
        <p:spPr>
          <a:xfrm>
            <a:off x="9554490" y="3862019"/>
            <a:ext cx="1337188" cy="2386548"/>
          </a:xfrm>
          <a:prstGeom prst="rect">
            <a:avLst/>
          </a:prstGeom>
        </p:spPr>
      </p:pic>
      <p:pic>
        <p:nvPicPr>
          <p:cNvPr id="11" name="图片 10">
            <a:extLst>
              <a:ext uri="{FF2B5EF4-FFF2-40B4-BE49-F238E27FC236}">
                <a16:creationId xmlns:a16="http://schemas.microsoft.com/office/drawing/2014/main" id="{587379AC-F51D-4B31-A74E-7F07D2837217}"/>
              </a:ext>
            </a:extLst>
          </p:cNvPr>
          <p:cNvPicPr>
            <a:picLocks noChangeAspect="1"/>
          </p:cNvPicPr>
          <p:nvPr/>
        </p:nvPicPr>
        <p:blipFill rotWithShape="1">
          <a:blip r:embed="rId5"/>
          <a:srcRect r="12672"/>
          <a:stretch/>
        </p:blipFill>
        <p:spPr>
          <a:xfrm>
            <a:off x="2628536" y="1243809"/>
            <a:ext cx="4158680" cy="221171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141F5B8-FFEC-42FD-8A0F-90A28951EE09}"/>
                  </a:ext>
                </a:extLst>
              </p:cNvPr>
              <p:cNvSpPr txBox="1"/>
              <p:nvPr/>
            </p:nvSpPr>
            <p:spPr>
              <a:xfrm>
                <a:off x="2298504" y="3479378"/>
                <a:ext cx="4818744" cy="369332"/>
              </a:xfrm>
              <a:prstGeom prst="rect">
                <a:avLst/>
              </a:prstGeom>
              <a:noFill/>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方案一：</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=0.5,</m:t>
                    </m:r>
                    <m:sSub>
                      <m:sSubPr>
                        <m:ctrlPr>
                          <a:rPr lang="zh-CN" altLang="zh-CN" i="1">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=0.5</m:t>
                    </m:r>
                  </m:oMath>
                </a14:m>
                <a:r>
                  <a:rPr lang="zh-CN" altLang="en-US" dirty="0">
                    <a:latin typeface="微软雅黑" panose="020B0503020204020204" pitchFamily="34" charset="-122"/>
                    <a:ea typeface="微软雅黑" panose="020B0503020204020204" pitchFamily="34" charset="-122"/>
                  </a:rPr>
                  <a:t> 备车点数量：</a:t>
                </a:r>
                <a:r>
                  <a:rPr lang="en-US" altLang="zh-CN" dirty="0">
                    <a:latin typeface="微软雅黑" panose="020B0503020204020204" pitchFamily="34" charset="-122"/>
                    <a:ea typeface="微软雅黑" panose="020B0503020204020204" pitchFamily="34" charset="-122"/>
                  </a:rPr>
                  <a:t>102</a:t>
                </a:r>
                <a:endParaRPr lang="zh-CN" altLang="en-US" dirty="0">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6141F5B8-FFEC-42FD-8A0F-90A28951EE09}"/>
                  </a:ext>
                </a:extLst>
              </p:cNvPr>
              <p:cNvSpPr txBox="1">
                <a:spLocks noRot="1" noChangeAspect="1" noMove="1" noResize="1" noEditPoints="1" noAdjustHandles="1" noChangeArrowheads="1" noChangeShapeType="1" noTextEdit="1"/>
              </p:cNvSpPr>
              <p:nvPr/>
            </p:nvSpPr>
            <p:spPr>
              <a:xfrm>
                <a:off x="2298504" y="3479378"/>
                <a:ext cx="4818744" cy="369332"/>
              </a:xfrm>
              <a:prstGeom prst="rect">
                <a:avLst/>
              </a:prstGeom>
              <a:blipFill>
                <a:blip r:embed="rId6"/>
                <a:stretch>
                  <a:fillRect l="-1011" t="-10000" r="-126"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66232F1-1C58-4E0F-A0A5-0973264C3F50}"/>
                  </a:ext>
                </a:extLst>
              </p:cNvPr>
              <p:cNvSpPr txBox="1"/>
              <p:nvPr/>
            </p:nvSpPr>
            <p:spPr>
              <a:xfrm>
                <a:off x="7079698" y="3473876"/>
                <a:ext cx="4818744" cy="369332"/>
              </a:xfrm>
              <a:prstGeom prst="rect">
                <a:avLst/>
              </a:prstGeom>
              <a:noFill/>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方案二：</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7</m:t>
                    </m:r>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3</m:t>
                    </m:r>
                  </m:oMath>
                </a14:m>
                <a:r>
                  <a:rPr lang="zh-CN" altLang="en-US" dirty="0">
                    <a:latin typeface="微软雅黑" panose="020B0503020204020204" pitchFamily="34" charset="-122"/>
                    <a:ea typeface="微软雅黑" panose="020B0503020204020204" pitchFamily="34" charset="-122"/>
                  </a:rPr>
                  <a:t> 备车点数量：</a:t>
                </a:r>
                <a:r>
                  <a:rPr lang="en-US" altLang="zh-CN" dirty="0">
                    <a:latin typeface="微软雅黑" panose="020B0503020204020204" pitchFamily="34" charset="-122"/>
                    <a:ea typeface="微软雅黑" panose="020B0503020204020204" pitchFamily="34" charset="-122"/>
                  </a:rPr>
                  <a:t>119</a:t>
                </a:r>
                <a:endParaRPr lang="zh-CN" altLang="en-US" dirty="0">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F66232F1-1C58-4E0F-A0A5-0973264C3F50}"/>
                  </a:ext>
                </a:extLst>
              </p:cNvPr>
              <p:cNvSpPr txBox="1">
                <a:spLocks noRot="1" noChangeAspect="1" noMove="1" noResize="1" noEditPoints="1" noAdjustHandles="1" noChangeArrowheads="1" noChangeShapeType="1" noTextEdit="1"/>
              </p:cNvSpPr>
              <p:nvPr/>
            </p:nvSpPr>
            <p:spPr>
              <a:xfrm>
                <a:off x="7079698" y="3473876"/>
                <a:ext cx="4818744" cy="369332"/>
              </a:xfrm>
              <a:prstGeom prst="rect">
                <a:avLst/>
              </a:prstGeom>
              <a:blipFill>
                <a:blip r:embed="rId7"/>
                <a:stretch>
                  <a:fillRect l="-1011" t="-10000" r="-126"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C09AB89-5267-489D-BCF0-B56FFC596FC3}"/>
                  </a:ext>
                </a:extLst>
              </p:cNvPr>
              <p:cNvSpPr txBox="1"/>
              <p:nvPr/>
            </p:nvSpPr>
            <p:spPr>
              <a:xfrm>
                <a:off x="2298504" y="6073730"/>
                <a:ext cx="4818744" cy="369332"/>
              </a:xfrm>
              <a:prstGeom prst="rect">
                <a:avLst/>
              </a:prstGeom>
              <a:noFill/>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方案三：</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3</m:t>
                    </m:r>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7</m:t>
                    </m:r>
                  </m:oMath>
                </a14:m>
                <a:r>
                  <a:rPr lang="zh-CN" altLang="en-US" dirty="0">
                    <a:latin typeface="微软雅黑" panose="020B0503020204020204" pitchFamily="34" charset="-122"/>
                    <a:ea typeface="微软雅黑" panose="020B0503020204020204" pitchFamily="34" charset="-122"/>
                  </a:rPr>
                  <a:t> 备车点数量：</a:t>
                </a:r>
                <a:r>
                  <a:rPr lang="en-US" altLang="zh-CN" dirty="0">
                    <a:latin typeface="微软雅黑" panose="020B0503020204020204" pitchFamily="34" charset="-122"/>
                    <a:ea typeface="微软雅黑" panose="020B0503020204020204" pitchFamily="34" charset="-122"/>
                  </a:rPr>
                  <a:t>78</a:t>
                </a:r>
                <a:endParaRPr lang="zh-CN" altLang="en-US" dirty="0">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DC09AB89-5267-489D-BCF0-B56FFC596FC3}"/>
                  </a:ext>
                </a:extLst>
              </p:cNvPr>
              <p:cNvSpPr txBox="1">
                <a:spLocks noRot="1" noChangeAspect="1" noMove="1" noResize="1" noEditPoints="1" noAdjustHandles="1" noChangeArrowheads="1" noChangeShapeType="1" noTextEdit="1"/>
              </p:cNvSpPr>
              <p:nvPr/>
            </p:nvSpPr>
            <p:spPr>
              <a:xfrm>
                <a:off x="2298504" y="6073730"/>
                <a:ext cx="4818744" cy="369332"/>
              </a:xfrm>
              <a:prstGeom prst="rect">
                <a:avLst/>
              </a:prstGeom>
              <a:blipFill>
                <a:blip r:embed="rId8"/>
                <a:stretch>
                  <a:fillRect l="-101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16F47CC-EB3F-4E14-A51D-5C7644DDB25F}"/>
                  </a:ext>
                </a:extLst>
              </p:cNvPr>
              <p:cNvSpPr txBox="1"/>
              <p:nvPr/>
            </p:nvSpPr>
            <p:spPr>
              <a:xfrm>
                <a:off x="8156658" y="688604"/>
                <a:ext cx="3405422" cy="369332"/>
              </a:xfrm>
              <a:prstGeom prst="rect">
                <a:avLst/>
              </a:prstGeom>
              <a:noFill/>
            </p:spPr>
            <p:txBody>
              <a:bodyPr wrap="square">
                <a:spAutoFit/>
              </a:body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i="0" kern="100" dirty="0">
                    <a:latin typeface="微软雅黑" panose="020B0503020204020204" pitchFamily="34" charset="-122"/>
                    <a:ea typeface="微软雅黑" panose="020B0503020204020204" pitchFamily="34" charset="-122"/>
                    <a:cs typeface="Times New Roman" panose="02020603050405020304" pitchFamily="18" charset="0"/>
                  </a:rPr>
                  <a:t>：乘客效益；</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x-none"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en-US" dirty="0">
                    <a:latin typeface="微软雅黑" panose="020B0503020204020204" pitchFamily="34" charset="-122"/>
                    <a:ea typeface="微软雅黑" panose="020B0503020204020204" pitchFamily="34" charset="-122"/>
                  </a:rPr>
                  <a:t>：企业效益</a:t>
                </a:r>
              </a:p>
            </p:txBody>
          </p:sp>
        </mc:Choice>
        <mc:Fallback xmlns="">
          <p:sp>
            <p:nvSpPr>
              <p:cNvPr id="12" name="文本框 11">
                <a:extLst>
                  <a:ext uri="{FF2B5EF4-FFF2-40B4-BE49-F238E27FC236}">
                    <a16:creationId xmlns:a16="http://schemas.microsoft.com/office/drawing/2014/main" id="{F16F47CC-EB3F-4E14-A51D-5C7644DDB25F}"/>
                  </a:ext>
                </a:extLst>
              </p:cNvPr>
              <p:cNvSpPr txBox="1">
                <a:spLocks noRot="1" noChangeAspect="1" noMove="1" noResize="1" noEditPoints="1" noAdjustHandles="1" noChangeArrowheads="1" noChangeShapeType="1" noTextEdit="1"/>
              </p:cNvSpPr>
              <p:nvPr/>
            </p:nvSpPr>
            <p:spPr>
              <a:xfrm>
                <a:off x="8156658" y="688604"/>
                <a:ext cx="3405422" cy="369332"/>
              </a:xfrm>
              <a:prstGeom prst="rect">
                <a:avLst/>
              </a:prstGeom>
              <a:blipFill>
                <a:blip r:embed="rId9"/>
                <a:stretch>
                  <a:fillRect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568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总结</a:t>
            </a:r>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05</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1247309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230ED3C-73B7-DF42-8FF7-D422C837B4FB}"/>
              </a:ext>
            </a:extLst>
          </p:cNvPr>
          <p:cNvSpPr>
            <a:spLocks noGrp="1"/>
          </p:cNvSpPr>
          <p:nvPr>
            <p:ph type="body" sz="quarter" idx="13"/>
          </p:nvPr>
        </p:nvSpPr>
        <p:spPr/>
        <p:txBody>
          <a:bodyPr/>
          <a:lstStyle/>
          <a:p>
            <a:r>
              <a:rPr kumimoji="1" lang="zh-CN" altLang="en-US" dirty="0"/>
              <a:t>工作总结</a:t>
            </a:r>
          </a:p>
        </p:txBody>
      </p:sp>
      <p:sp>
        <p:nvSpPr>
          <p:cNvPr id="7" name="矩形: 圆角 6">
            <a:extLst>
              <a:ext uri="{FF2B5EF4-FFF2-40B4-BE49-F238E27FC236}">
                <a16:creationId xmlns:a16="http://schemas.microsoft.com/office/drawing/2014/main" id="{55F31828-F124-4564-B6A3-C64888DAAF97}"/>
              </a:ext>
            </a:extLst>
          </p:cNvPr>
          <p:cNvSpPr/>
          <p:nvPr/>
        </p:nvSpPr>
        <p:spPr>
          <a:xfrm>
            <a:off x="3225476" y="1501067"/>
            <a:ext cx="7125155" cy="1302496"/>
          </a:xfrm>
          <a:prstGeom prst="roundRect">
            <a:avLst>
              <a:gd name="adj" fmla="val 19652"/>
            </a:avLst>
          </a:prstGeom>
          <a:solidFill>
            <a:schemeClr val="accent5">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1000"/>
              </a:spcBef>
              <a:buClr>
                <a:srgbClr val="004DA1"/>
              </a:buClr>
              <a:buSzPct val="120000"/>
            </a:pPr>
            <a:r>
              <a:rPr lang="zh-CN" altLang="en-US" sz="2000" dirty="0">
                <a:solidFill>
                  <a:schemeClr val="tx1"/>
                </a:solidFill>
                <a:latin typeface="Arial" panose="020B0604020202020204" pitchFamily="34" charset="0"/>
                <a:ea typeface="微软雅黑" panose="020B0503020204020204" pitchFamily="34" charset="-122"/>
              </a:rPr>
              <a:t>建立以</a:t>
            </a:r>
            <a:r>
              <a:rPr lang="zh-CN" altLang="en-US" sz="2000" b="1" dirty="0">
                <a:solidFill>
                  <a:schemeClr val="tx1"/>
                </a:solidFill>
                <a:latin typeface="Arial" panose="020B0604020202020204" pitchFamily="34" charset="0"/>
                <a:ea typeface="微软雅黑" panose="020B0503020204020204" pitchFamily="34" charset="-122"/>
              </a:rPr>
              <a:t>客流出行损失时间</a:t>
            </a:r>
            <a:r>
              <a:rPr lang="zh-CN" altLang="en-US" sz="2000" dirty="0">
                <a:solidFill>
                  <a:schemeClr val="tx1"/>
                </a:solidFill>
                <a:latin typeface="Arial" panose="020B0604020202020204" pitchFamily="34" charset="0"/>
                <a:ea typeface="微软雅黑" panose="020B0503020204020204" pitchFamily="34" charset="-122"/>
              </a:rPr>
              <a:t>为测度的地铁网络</a:t>
            </a:r>
            <a:r>
              <a:rPr lang="zh-CN" altLang="en-US" sz="2000" b="1" dirty="0">
                <a:solidFill>
                  <a:schemeClr val="tx1"/>
                </a:solidFill>
                <a:latin typeface="Arial" panose="020B0604020202020204" pitchFamily="34" charset="0"/>
                <a:ea typeface="微软雅黑" panose="020B0503020204020204" pitchFamily="34" charset="-122"/>
              </a:rPr>
              <a:t>脆弱性分析</a:t>
            </a:r>
            <a:r>
              <a:rPr lang="zh-CN" altLang="en-US" sz="2000" dirty="0">
                <a:solidFill>
                  <a:schemeClr val="tx1"/>
                </a:solidFill>
                <a:latin typeface="Arial" panose="020B0604020202020204" pitchFamily="34" charset="0"/>
                <a:ea typeface="微软雅黑" panose="020B0503020204020204" pitchFamily="34" charset="-122"/>
              </a:rPr>
              <a:t>框架。</a:t>
            </a:r>
            <a:endParaRPr lang="en-US" altLang="zh-CN" sz="2000" dirty="0">
              <a:solidFill>
                <a:schemeClr val="tx1"/>
              </a:solidFill>
              <a:latin typeface="Arial" panose="020B0604020202020204" pitchFamily="34" charset="0"/>
              <a:ea typeface="微软雅黑" panose="020B0503020204020204" pitchFamily="34" charset="-122"/>
            </a:endParaRPr>
          </a:p>
        </p:txBody>
      </p:sp>
      <p:sp>
        <p:nvSpPr>
          <p:cNvPr id="8" name="矩形: 圆角 7">
            <a:extLst>
              <a:ext uri="{FF2B5EF4-FFF2-40B4-BE49-F238E27FC236}">
                <a16:creationId xmlns:a16="http://schemas.microsoft.com/office/drawing/2014/main" id="{F8C9453A-EA27-4F3D-B385-A168F750C87C}"/>
              </a:ext>
            </a:extLst>
          </p:cNvPr>
          <p:cNvSpPr/>
          <p:nvPr/>
        </p:nvSpPr>
        <p:spPr>
          <a:xfrm>
            <a:off x="3225475" y="4680171"/>
            <a:ext cx="7125155" cy="1302496"/>
          </a:xfrm>
          <a:prstGeom prst="roundRect">
            <a:avLst>
              <a:gd name="adj" fmla="val 19652"/>
            </a:avLst>
          </a:prstGeom>
          <a:solidFill>
            <a:srgbClr val="2F528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1000"/>
              </a:spcBef>
              <a:buClr>
                <a:srgbClr val="004DA1"/>
              </a:buClr>
              <a:buSzPct val="120000"/>
            </a:pPr>
            <a:r>
              <a:rPr lang="zh-CN" altLang="en-US" sz="2000" dirty="0">
                <a:solidFill>
                  <a:schemeClr val="tx1"/>
                </a:solidFill>
                <a:latin typeface="Arial" panose="020B0604020202020204" pitchFamily="34" charset="0"/>
                <a:ea typeface="微软雅黑" panose="020B0503020204020204" pitchFamily="34" charset="-122"/>
              </a:rPr>
              <a:t>以上海地铁网络为案例，</a:t>
            </a:r>
            <a:endParaRPr lang="en-US" altLang="zh-CN" sz="2000" dirty="0">
              <a:solidFill>
                <a:schemeClr val="tx1"/>
              </a:solidFill>
              <a:latin typeface="Arial" panose="020B0604020202020204" pitchFamily="34" charset="0"/>
              <a:ea typeface="微软雅黑" panose="020B0503020204020204" pitchFamily="34" charset="-122"/>
            </a:endParaRPr>
          </a:p>
          <a:p>
            <a:pPr algn="ctr">
              <a:lnSpc>
                <a:spcPct val="90000"/>
              </a:lnSpc>
              <a:spcBef>
                <a:spcPts val="1000"/>
              </a:spcBef>
              <a:buClr>
                <a:srgbClr val="004DA1"/>
              </a:buClr>
              <a:buSzPct val="120000"/>
            </a:pPr>
            <a:r>
              <a:rPr lang="zh-CN" altLang="en-US" sz="2000" dirty="0">
                <a:solidFill>
                  <a:schemeClr val="tx1"/>
                </a:solidFill>
                <a:latin typeface="Arial" panose="020B0604020202020204" pitchFamily="34" charset="0"/>
                <a:ea typeface="微软雅黑" panose="020B0503020204020204" pitchFamily="34" charset="-122"/>
              </a:rPr>
              <a:t>得到</a:t>
            </a:r>
            <a:r>
              <a:rPr lang="zh-CN" altLang="en-US" sz="2000" b="1" dirty="0">
                <a:solidFill>
                  <a:schemeClr val="tx1"/>
                </a:solidFill>
                <a:latin typeface="Arial" panose="020B0604020202020204" pitchFamily="34" charset="0"/>
                <a:ea typeface="微软雅黑" panose="020B0503020204020204" pitchFamily="34" charset="-122"/>
              </a:rPr>
              <a:t>大规模网络</a:t>
            </a:r>
            <a:r>
              <a:rPr lang="zh-CN" altLang="en-US" sz="2000" dirty="0">
                <a:solidFill>
                  <a:schemeClr val="tx1"/>
                </a:solidFill>
                <a:latin typeface="Arial" panose="020B0604020202020204" pitchFamily="34" charset="0"/>
                <a:ea typeface="微软雅黑" panose="020B0503020204020204" pitchFamily="34" charset="-122"/>
              </a:rPr>
              <a:t>下不同倾向的应急公交备车点</a:t>
            </a:r>
            <a:r>
              <a:rPr lang="zh-CN" altLang="en-US" sz="2000" b="1" dirty="0">
                <a:solidFill>
                  <a:schemeClr val="tx1"/>
                </a:solidFill>
                <a:latin typeface="Arial" panose="020B0604020202020204" pitchFamily="34" charset="0"/>
                <a:ea typeface="微软雅黑" panose="020B0503020204020204" pitchFamily="34" charset="-122"/>
              </a:rPr>
              <a:t>布局方案</a:t>
            </a:r>
            <a:r>
              <a:rPr lang="zh-CN" altLang="en-US" sz="2000" dirty="0">
                <a:solidFill>
                  <a:schemeClr val="tx1"/>
                </a:solidFill>
                <a:latin typeface="Arial" panose="020B0604020202020204" pitchFamily="34" charset="0"/>
                <a:ea typeface="微软雅黑" panose="020B0503020204020204" pitchFamily="34" charset="-122"/>
              </a:rPr>
              <a:t>。</a:t>
            </a:r>
            <a:endParaRPr lang="en-US" altLang="zh-CN" sz="2000" dirty="0">
              <a:solidFill>
                <a:schemeClr val="tx1"/>
              </a:solidFill>
              <a:latin typeface="Arial" panose="020B0604020202020204" pitchFamily="34" charset="0"/>
              <a:ea typeface="微软雅黑" panose="020B0503020204020204" pitchFamily="34" charset="-122"/>
            </a:endParaRPr>
          </a:p>
        </p:txBody>
      </p:sp>
      <p:sp>
        <p:nvSpPr>
          <p:cNvPr id="9" name="矩形: 圆角 8">
            <a:extLst>
              <a:ext uri="{FF2B5EF4-FFF2-40B4-BE49-F238E27FC236}">
                <a16:creationId xmlns:a16="http://schemas.microsoft.com/office/drawing/2014/main" id="{6E63690F-813A-44EA-9491-F5EBB2496A6E}"/>
              </a:ext>
            </a:extLst>
          </p:cNvPr>
          <p:cNvSpPr/>
          <p:nvPr/>
        </p:nvSpPr>
        <p:spPr>
          <a:xfrm>
            <a:off x="3225476" y="3090619"/>
            <a:ext cx="7125155" cy="1302496"/>
          </a:xfrm>
          <a:prstGeom prst="roundRect">
            <a:avLst>
              <a:gd name="adj" fmla="val 19652"/>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1000"/>
              </a:spcBef>
              <a:buClr>
                <a:srgbClr val="004DA1"/>
              </a:buClr>
              <a:buSzPct val="120000"/>
            </a:pPr>
            <a:r>
              <a:rPr lang="zh-CN" altLang="en-US" sz="2000" dirty="0">
                <a:solidFill>
                  <a:schemeClr val="tx1"/>
                </a:solidFill>
                <a:latin typeface="Arial" panose="020B0604020202020204" pitchFamily="34" charset="0"/>
                <a:ea typeface="微软雅黑" panose="020B0503020204020204" pitchFamily="34" charset="-122"/>
              </a:rPr>
              <a:t>建立基于地铁站点的</a:t>
            </a:r>
            <a:r>
              <a:rPr lang="zh-CN" altLang="en-US" sz="2000" b="1" dirty="0">
                <a:solidFill>
                  <a:schemeClr val="tx1"/>
                </a:solidFill>
                <a:latin typeface="Arial" panose="020B0604020202020204" pitchFamily="34" charset="0"/>
                <a:ea typeface="微软雅黑" panose="020B0503020204020204" pitchFamily="34" charset="-122"/>
              </a:rPr>
              <a:t>脆弱性</a:t>
            </a:r>
            <a:r>
              <a:rPr lang="zh-CN" altLang="en-US" sz="2000" dirty="0">
                <a:solidFill>
                  <a:schemeClr val="tx1"/>
                </a:solidFill>
                <a:latin typeface="Arial" panose="020B0604020202020204" pitchFamily="34" charset="0"/>
                <a:ea typeface="微软雅黑" panose="020B0503020204020204" pitchFamily="34" charset="-122"/>
              </a:rPr>
              <a:t>的应急公交备车点</a:t>
            </a:r>
            <a:r>
              <a:rPr lang="zh-CN" altLang="en-US" sz="2000" b="1" dirty="0">
                <a:solidFill>
                  <a:schemeClr val="tx1"/>
                </a:solidFill>
                <a:latin typeface="Arial" panose="020B0604020202020204" pitchFamily="34" charset="0"/>
                <a:ea typeface="微软雅黑" panose="020B0503020204020204" pitchFamily="34" charset="-122"/>
              </a:rPr>
              <a:t>选址模型</a:t>
            </a:r>
            <a:r>
              <a:rPr lang="zh-CN" altLang="en-US" sz="2000" dirty="0">
                <a:solidFill>
                  <a:schemeClr val="tx1"/>
                </a:solidFill>
                <a:latin typeface="Arial" panose="020B0604020202020204" pitchFamily="34" charset="0"/>
                <a:ea typeface="微软雅黑" panose="020B0503020204020204" pitchFamily="34" charset="-122"/>
              </a:rPr>
              <a:t>。</a:t>
            </a:r>
            <a:endParaRPr lang="en-US" altLang="zh-CN" sz="2000" dirty="0">
              <a:solidFill>
                <a:schemeClr val="tx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01963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BB0EE1-E3A1-724C-958D-646722BF03AD}"/>
              </a:ext>
            </a:extLst>
          </p:cNvPr>
          <p:cNvSpPr>
            <a:spLocks noGrp="1"/>
          </p:cNvSpPr>
          <p:nvPr>
            <p:ph sz="quarter" idx="10"/>
          </p:nvPr>
        </p:nvSpPr>
        <p:spPr>
          <a:xfrm>
            <a:off x="1319603" y="4081164"/>
            <a:ext cx="9552791" cy="1541665"/>
          </a:xfrm>
        </p:spPr>
        <p:txBody>
          <a:bodyPr/>
          <a:lstStyle/>
          <a:p>
            <a:r>
              <a:rPr kumimoji="1" lang="zh-CN" altLang="en-US" sz="4800" dirty="0"/>
              <a:t>请各位老师批评指正</a:t>
            </a:r>
          </a:p>
        </p:txBody>
      </p:sp>
      <p:sp>
        <p:nvSpPr>
          <p:cNvPr id="3" name="内容占位符 2">
            <a:extLst>
              <a:ext uri="{FF2B5EF4-FFF2-40B4-BE49-F238E27FC236}">
                <a16:creationId xmlns:a16="http://schemas.microsoft.com/office/drawing/2014/main" id="{8AE348D4-7D9F-8B43-BAE8-7072833577B7}"/>
              </a:ext>
            </a:extLst>
          </p:cNvPr>
          <p:cNvSpPr>
            <a:spLocks noGrp="1"/>
          </p:cNvSpPr>
          <p:nvPr>
            <p:ph sz="quarter" idx="11"/>
          </p:nvPr>
        </p:nvSpPr>
        <p:spPr>
          <a:xfrm>
            <a:off x="1042660" y="2448612"/>
            <a:ext cx="10483750" cy="841343"/>
          </a:xfrm>
        </p:spPr>
        <p:txBody>
          <a:bodyPr/>
          <a:lstStyle/>
          <a:p>
            <a:r>
              <a:rPr kumimoji="1" lang="en-US" altLang="zh-CN" sz="6600" dirty="0">
                <a:latin typeface="Arial" panose="020B0604020202020204" pitchFamily="34" charset="0"/>
              </a:rPr>
              <a:t>Thanks</a:t>
            </a:r>
            <a:r>
              <a:rPr kumimoji="1" lang="zh-CN" altLang="en-US" sz="6600" dirty="0">
                <a:latin typeface="Arial" panose="020B0604020202020204" pitchFamily="34" charset="0"/>
              </a:rPr>
              <a:t>！</a:t>
            </a:r>
          </a:p>
        </p:txBody>
      </p:sp>
    </p:spTree>
    <p:extLst>
      <p:ext uri="{BB962C8B-B14F-4D97-AF65-F5344CB8AC3E}">
        <p14:creationId xmlns:p14="http://schemas.microsoft.com/office/powerpoint/2010/main" val="309909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绪论</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p:txBody>
          <a:bodyPr/>
          <a:lstStyle/>
          <a:p>
            <a:r>
              <a:rPr kumimoji="1" lang="zh-CN" altLang="en-US" dirty="0"/>
              <a:t>研究背景</a:t>
            </a:r>
            <a:endParaRPr kumimoji="1" lang="en-US" altLang="zh-CN" dirty="0"/>
          </a:p>
          <a:p>
            <a:r>
              <a:rPr kumimoji="1" lang="zh-CN" altLang="en-US" dirty="0"/>
              <a:t>研究现状</a:t>
            </a:r>
            <a:endParaRPr kumimoji="1" lang="en-US" altLang="zh-CN" dirty="0"/>
          </a:p>
          <a:p>
            <a:r>
              <a:rPr kumimoji="1" lang="zh-CN" altLang="en-US" dirty="0"/>
              <a:t>研究内容</a:t>
            </a:r>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3235665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53EB4-4C3A-7847-812D-EDB42B9E00B2}"/>
              </a:ext>
            </a:extLst>
          </p:cNvPr>
          <p:cNvSpPr>
            <a:spLocks noGrp="1"/>
          </p:cNvSpPr>
          <p:nvPr>
            <p:ph type="body" sz="quarter" idx="13"/>
          </p:nvPr>
        </p:nvSpPr>
        <p:spPr/>
        <p:txBody>
          <a:bodyPr/>
          <a:lstStyle/>
          <a:p>
            <a:r>
              <a:rPr kumimoji="1" lang="zh-CN" altLang="en-US" dirty="0"/>
              <a:t>研究背景</a:t>
            </a:r>
          </a:p>
        </p:txBody>
      </p:sp>
      <p:graphicFrame>
        <p:nvGraphicFramePr>
          <p:cNvPr id="22" name="图表 21">
            <a:extLst>
              <a:ext uri="{FF2B5EF4-FFF2-40B4-BE49-F238E27FC236}">
                <a16:creationId xmlns:a16="http://schemas.microsoft.com/office/drawing/2014/main" id="{15E9FC16-C13C-4E95-B018-3B83065D42C2}"/>
              </a:ext>
            </a:extLst>
          </p:cNvPr>
          <p:cNvGraphicFramePr>
            <a:graphicFrameLocks/>
          </p:cNvGraphicFramePr>
          <p:nvPr>
            <p:extLst>
              <p:ext uri="{D42A27DB-BD31-4B8C-83A1-F6EECF244321}">
                <p14:modId xmlns:p14="http://schemas.microsoft.com/office/powerpoint/2010/main" val="1666327596"/>
              </p:ext>
            </p:extLst>
          </p:nvPr>
        </p:nvGraphicFramePr>
        <p:xfrm>
          <a:off x="2206302" y="1276182"/>
          <a:ext cx="5478780" cy="3406140"/>
        </p:xfrm>
        <a:graphic>
          <a:graphicData uri="http://schemas.openxmlformats.org/drawingml/2006/chart">
            <c:chart xmlns:c="http://schemas.openxmlformats.org/drawingml/2006/chart" xmlns:r="http://schemas.openxmlformats.org/officeDocument/2006/relationships" r:id="rId2"/>
          </a:graphicData>
        </a:graphic>
      </p:graphicFrame>
      <p:sp>
        <p:nvSpPr>
          <p:cNvPr id="26" name="矩形: 圆角 25">
            <a:extLst>
              <a:ext uri="{FF2B5EF4-FFF2-40B4-BE49-F238E27FC236}">
                <a16:creationId xmlns:a16="http://schemas.microsoft.com/office/drawing/2014/main" id="{3FF33C86-017F-435D-A0AA-084378DB71E0}"/>
              </a:ext>
            </a:extLst>
          </p:cNvPr>
          <p:cNvSpPr/>
          <p:nvPr/>
        </p:nvSpPr>
        <p:spPr>
          <a:xfrm>
            <a:off x="3398023" y="4991901"/>
            <a:ext cx="2061988" cy="477828"/>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地铁运营中断</a:t>
            </a:r>
          </a:p>
        </p:txBody>
      </p:sp>
      <p:pic>
        <p:nvPicPr>
          <p:cNvPr id="1026" name="Picture 2" descr="图片">
            <a:extLst>
              <a:ext uri="{FF2B5EF4-FFF2-40B4-BE49-F238E27FC236}">
                <a16:creationId xmlns:a16="http://schemas.microsoft.com/office/drawing/2014/main" id="{F2F8ECC9-3B45-4E8D-B60F-3AAD9B221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9096" y="3880594"/>
            <a:ext cx="2585112" cy="193984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图片">
            <a:extLst>
              <a:ext uri="{FF2B5EF4-FFF2-40B4-BE49-F238E27FC236}">
                <a16:creationId xmlns:a16="http://schemas.microsoft.com/office/drawing/2014/main" id="{A533FD4C-EA1A-4FA6-A025-607CB9272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9096" y="1046814"/>
            <a:ext cx="2572786" cy="193059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图片">
            <a:extLst>
              <a:ext uri="{FF2B5EF4-FFF2-40B4-BE49-F238E27FC236}">
                <a16:creationId xmlns:a16="http://schemas.microsoft.com/office/drawing/2014/main" id="{23A0E264-BE58-40B0-8F4A-28FC469EF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7595" y="2463647"/>
            <a:ext cx="2585112" cy="193984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矩形: 圆角 26">
            <a:extLst>
              <a:ext uri="{FF2B5EF4-FFF2-40B4-BE49-F238E27FC236}">
                <a16:creationId xmlns:a16="http://schemas.microsoft.com/office/drawing/2014/main" id="{4468E142-E60D-442D-8090-C205878F1B08}"/>
              </a:ext>
            </a:extLst>
          </p:cNvPr>
          <p:cNvSpPr/>
          <p:nvPr/>
        </p:nvSpPr>
        <p:spPr>
          <a:xfrm>
            <a:off x="7200287" y="4991901"/>
            <a:ext cx="2061988" cy="477828"/>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应急公交接驳</a:t>
            </a:r>
          </a:p>
        </p:txBody>
      </p:sp>
      <p:sp>
        <p:nvSpPr>
          <p:cNvPr id="28" name="箭头: 右 27">
            <a:extLst>
              <a:ext uri="{FF2B5EF4-FFF2-40B4-BE49-F238E27FC236}">
                <a16:creationId xmlns:a16="http://schemas.microsoft.com/office/drawing/2014/main" id="{38BF74BE-2D85-4E3F-BDA0-DD29B3C98387}"/>
              </a:ext>
            </a:extLst>
          </p:cNvPr>
          <p:cNvSpPr/>
          <p:nvPr/>
        </p:nvSpPr>
        <p:spPr>
          <a:xfrm>
            <a:off x="5771916" y="4985097"/>
            <a:ext cx="1116466" cy="484632"/>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文本框 28">
            <a:extLst>
              <a:ext uri="{FF2B5EF4-FFF2-40B4-BE49-F238E27FC236}">
                <a16:creationId xmlns:a16="http://schemas.microsoft.com/office/drawing/2014/main" id="{4B6827D9-10D5-4F9D-8971-2C8922E8D0A4}"/>
              </a:ext>
            </a:extLst>
          </p:cNvPr>
          <p:cNvSpPr txBox="1"/>
          <p:nvPr/>
        </p:nvSpPr>
        <p:spPr>
          <a:xfrm>
            <a:off x="2215044" y="6001652"/>
            <a:ext cx="4352904" cy="246221"/>
          </a:xfrm>
          <a:prstGeom prst="rect">
            <a:avLst/>
          </a:prstGeom>
          <a:noFill/>
        </p:spPr>
        <p:txBody>
          <a:bodyPr wrap="square">
            <a:spAutoFit/>
          </a:bodyPr>
          <a:lstStyle/>
          <a:p>
            <a:r>
              <a:rPr lang="en-US" altLang="zh-CN" sz="1000" dirty="0">
                <a:latin typeface="Arial" panose="020B0604020202020204" pitchFamily="34" charset="0"/>
                <a:ea typeface="微软雅黑" panose="020B0503020204020204" pitchFamily="34" charset="-122"/>
              </a:rPr>
              <a:t>[1] </a:t>
            </a:r>
            <a:r>
              <a:rPr lang="zh-CN" altLang="en-US" sz="1000" dirty="0">
                <a:latin typeface="Arial" panose="020B0604020202020204" pitchFamily="34" charset="0"/>
                <a:ea typeface="微软雅黑" panose="020B0503020204020204" pitchFamily="34" charset="-122"/>
              </a:rPr>
              <a:t>历年城市轨道年度统计和分析报告</a:t>
            </a:r>
            <a:r>
              <a:rPr lang="en-US" altLang="zh-CN" sz="1000" dirty="0">
                <a:latin typeface="Arial" panose="020B0604020202020204" pitchFamily="34" charset="0"/>
                <a:ea typeface="微软雅黑" panose="020B0503020204020204" pitchFamily="34" charset="-122"/>
              </a:rPr>
              <a:t>.</a:t>
            </a:r>
            <a:r>
              <a:rPr lang="zh-CN" altLang="en-US" sz="1000" dirty="0">
                <a:latin typeface="Arial" panose="020B0604020202020204" pitchFamily="34" charset="0"/>
                <a:ea typeface="微软雅黑" panose="020B0503020204020204" pitchFamily="34" charset="-122"/>
              </a:rPr>
              <a:t>中国城市轨道交通协会</a:t>
            </a:r>
          </a:p>
        </p:txBody>
      </p:sp>
    </p:spTree>
    <p:extLst>
      <p:ext uri="{BB962C8B-B14F-4D97-AF65-F5344CB8AC3E}">
        <p14:creationId xmlns:p14="http://schemas.microsoft.com/office/powerpoint/2010/main" val="2059413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53EB4-4C3A-7847-812D-EDB42B9E00B2}"/>
              </a:ext>
            </a:extLst>
          </p:cNvPr>
          <p:cNvSpPr>
            <a:spLocks noGrp="1"/>
          </p:cNvSpPr>
          <p:nvPr>
            <p:ph type="body" sz="quarter" idx="13"/>
          </p:nvPr>
        </p:nvSpPr>
        <p:spPr/>
        <p:txBody>
          <a:bodyPr/>
          <a:lstStyle/>
          <a:p>
            <a:r>
              <a:rPr kumimoji="1" lang="zh-CN" altLang="en-US" dirty="0"/>
              <a:t>研究现状</a:t>
            </a:r>
          </a:p>
        </p:txBody>
      </p:sp>
      <p:sp>
        <p:nvSpPr>
          <p:cNvPr id="3" name="文本框 2">
            <a:extLst>
              <a:ext uri="{FF2B5EF4-FFF2-40B4-BE49-F238E27FC236}">
                <a16:creationId xmlns:a16="http://schemas.microsoft.com/office/drawing/2014/main" id="{3F3A6526-A585-43C4-AB3C-DD8515F63F73}"/>
              </a:ext>
            </a:extLst>
          </p:cNvPr>
          <p:cNvSpPr txBox="1"/>
          <p:nvPr/>
        </p:nvSpPr>
        <p:spPr>
          <a:xfrm>
            <a:off x="2215044" y="1300741"/>
            <a:ext cx="1970457"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地铁网络脆弱性</a:t>
            </a:r>
          </a:p>
        </p:txBody>
      </p:sp>
      <p:sp>
        <p:nvSpPr>
          <p:cNvPr id="4" name="矩形: 圆顶角 3">
            <a:extLst>
              <a:ext uri="{FF2B5EF4-FFF2-40B4-BE49-F238E27FC236}">
                <a16:creationId xmlns:a16="http://schemas.microsoft.com/office/drawing/2014/main" id="{2404A0C3-DAB5-4F1C-A4F6-2102573FFAEF}"/>
              </a:ext>
            </a:extLst>
          </p:cNvPr>
          <p:cNvSpPr/>
          <p:nvPr/>
        </p:nvSpPr>
        <p:spPr>
          <a:xfrm>
            <a:off x="2215043" y="1867224"/>
            <a:ext cx="3880954" cy="432000"/>
          </a:xfrm>
          <a:prstGeom prst="round2SameRect">
            <a:avLst>
              <a:gd name="adj1" fmla="val 36789"/>
              <a:gd name="adj2" fmla="val 0"/>
            </a:avLst>
          </a:prstGeom>
          <a:solidFill>
            <a:srgbClr val="355BB7"/>
          </a:solidFill>
          <a:ln>
            <a:solidFill>
              <a:srgbClr val="4A82E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zh-CN" altLang="en-US" sz="2000" dirty="0">
                <a:latin typeface="微软雅黑" panose="020B0503020204020204" pitchFamily="34" charset="-122"/>
                <a:ea typeface="微软雅黑" panose="020B0503020204020204" pitchFamily="34" charset="-122"/>
              </a:rPr>
              <a:t>基于地铁事故统计的脆弱性分析</a:t>
            </a:r>
          </a:p>
        </p:txBody>
      </p:sp>
      <p:sp>
        <p:nvSpPr>
          <p:cNvPr id="6" name="矩形: 圆顶角 5">
            <a:extLst>
              <a:ext uri="{FF2B5EF4-FFF2-40B4-BE49-F238E27FC236}">
                <a16:creationId xmlns:a16="http://schemas.microsoft.com/office/drawing/2014/main" id="{5D7ED88C-235E-47C1-83F0-FE45585C0415}"/>
              </a:ext>
            </a:extLst>
          </p:cNvPr>
          <p:cNvSpPr/>
          <p:nvPr/>
        </p:nvSpPr>
        <p:spPr>
          <a:xfrm>
            <a:off x="6348844" y="1872029"/>
            <a:ext cx="2588949" cy="432000"/>
          </a:xfrm>
          <a:prstGeom prst="round2SameRect">
            <a:avLst>
              <a:gd name="adj1" fmla="val 36789"/>
              <a:gd name="adj2" fmla="val 0"/>
            </a:avLst>
          </a:prstGeom>
          <a:solidFill>
            <a:srgbClr val="355BB7"/>
          </a:solidFill>
          <a:ln>
            <a:solidFill>
              <a:srgbClr val="4A82E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zh-CN" altLang="en-US" sz="2000" dirty="0">
                <a:latin typeface="微软雅黑" panose="020B0503020204020204" pitchFamily="34" charset="-122"/>
                <a:ea typeface="微软雅黑" panose="020B0503020204020204" pitchFamily="34" charset="-122"/>
              </a:rPr>
              <a:t>地铁物理网络脆弱性</a:t>
            </a:r>
          </a:p>
        </p:txBody>
      </p:sp>
      <p:sp>
        <p:nvSpPr>
          <p:cNvPr id="7" name="矩形: 圆顶角 6">
            <a:extLst>
              <a:ext uri="{FF2B5EF4-FFF2-40B4-BE49-F238E27FC236}">
                <a16:creationId xmlns:a16="http://schemas.microsoft.com/office/drawing/2014/main" id="{25601C57-71EF-4AC6-B6A2-CF9D79BEB9DB}"/>
              </a:ext>
            </a:extLst>
          </p:cNvPr>
          <p:cNvSpPr/>
          <p:nvPr/>
        </p:nvSpPr>
        <p:spPr>
          <a:xfrm>
            <a:off x="6348844" y="2304029"/>
            <a:ext cx="2588949" cy="1949236"/>
          </a:xfrm>
          <a:prstGeom prst="round2SameRect">
            <a:avLst>
              <a:gd name="adj1" fmla="val 0"/>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拓扑建模</a:t>
            </a:r>
            <a:endParaRPr lang="en-US" altLang="zh-CN"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攻击策略</a:t>
            </a:r>
            <a:endParaRPr lang="en-US" altLang="zh-CN"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网络指标变化</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8" name="矩形: 圆顶角 7">
            <a:extLst>
              <a:ext uri="{FF2B5EF4-FFF2-40B4-BE49-F238E27FC236}">
                <a16:creationId xmlns:a16="http://schemas.microsoft.com/office/drawing/2014/main" id="{CFD453BA-68AC-4CB2-BFED-D0874D3F454A}"/>
              </a:ext>
            </a:extLst>
          </p:cNvPr>
          <p:cNvSpPr/>
          <p:nvPr/>
        </p:nvSpPr>
        <p:spPr>
          <a:xfrm>
            <a:off x="9190639" y="1872028"/>
            <a:ext cx="2588949" cy="432000"/>
          </a:xfrm>
          <a:prstGeom prst="round2SameRect">
            <a:avLst>
              <a:gd name="adj1" fmla="val 36789"/>
              <a:gd name="adj2" fmla="val 0"/>
            </a:avLst>
          </a:prstGeom>
          <a:solidFill>
            <a:srgbClr val="355BB7"/>
          </a:solidFill>
          <a:ln>
            <a:solidFill>
              <a:srgbClr val="4A82E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zh-CN" altLang="en-US" sz="2000" dirty="0">
                <a:latin typeface="微软雅黑" panose="020B0503020204020204" pitchFamily="34" charset="-122"/>
                <a:ea typeface="微软雅黑" panose="020B0503020204020204" pitchFamily="34" charset="-122"/>
              </a:rPr>
              <a:t>地铁运输网络脆弱性</a:t>
            </a:r>
          </a:p>
        </p:txBody>
      </p:sp>
      <p:sp>
        <p:nvSpPr>
          <p:cNvPr id="9" name="矩形: 圆顶角 8">
            <a:extLst>
              <a:ext uri="{FF2B5EF4-FFF2-40B4-BE49-F238E27FC236}">
                <a16:creationId xmlns:a16="http://schemas.microsoft.com/office/drawing/2014/main" id="{9AAFC73A-4543-4212-B5A1-D1619A31FE8F}"/>
              </a:ext>
            </a:extLst>
          </p:cNvPr>
          <p:cNvSpPr/>
          <p:nvPr/>
        </p:nvSpPr>
        <p:spPr>
          <a:xfrm>
            <a:off x="9190640" y="2304030"/>
            <a:ext cx="2588949" cy="1949236"/>
          </a:xfrm>
          <a:prstGeom prst="round2SameRect">
            <a:avLst>
              <a:gd name="adj1" fmla="val 0"/>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拓扑建模</a:t>
            </a:r>
            <a:endParaRPr lang="en-US" altLang="zh-CN"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客流分配</a:t>
            </a:r>
            <a:endParaRPr lang="en-US" altLang="zh-CN"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客流重分配</a:t>
            </a:r>
            <a:endParaRPr lang="en-US" altLang="zh-CN"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指标计算</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11" name="矩形: 圆角 10">
            <a:extLst>
              <a:ext uri="{FF2B5EF4-FFF2-40B4-BE49-F238E27FC236}">
                <a16:creationId xmlns:a16="http://schemas.microsoft.com/office/drawing/2014/main" id="{C9B0AA35-F6D9-4161-9447-7495912EF961}"/>
              </a:ext>
            </a:extLst>
          </p:cNvPr>
          <p:cNvSpPr/>
          <p:nvPr/>
        </p:nvSpPr>
        <p:spPr>
          <a:xfrm>
            <a:off x="3113108" y="5297010"/>
            <a:ext cx="7993605" cy="943272"/>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地铁网络脆弱性的研究视角正在从地铁网络拓扑结构等</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较为宏观的角度转向基于客流分布、换乘等更细致的场景下的研究。</a:t>
            </a:r>
          </a:p>
        </p:txBody>
      </p:sp>
      <p:sp>
        <p:nvSpPr>
          <p:cNvPr id="12" name="矩形: 圆角 11">
            <a:extLst>
              <a:ext uri="{FF2B5EF4-FFF2-40B4-BE49-F238E27FC236}">
                <a16:creationId xmlns:a16="http://schemas.microsoft.com/office/drawing/2014/main" id="{691B23F4-94F1-4C8C-83DD-D5857A570938}"/>
              </a:ext>
            </a:extLst>
          </p:cNvPr>
          <p:cNvSpPr/>
          <p:nvPr/>
        </p:nvSpPr>
        <p:spPr>
          <a:xfrm>
            <a:off x="8952071" y="4492259"/>
            <a:ext cx="3066084"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考虑</a:t>
            </a:r>
            <a:r>
              <a:rPr lang="zh-CN" altLang="en-US" sz="2000" b="1" dirty="0">
                <a:solidFill>
                  <a:schemeClr val="tx1"/>
                </a:solidFill>
                <a:latin typeface="微软雅黑" panose="020B0503020204020204" pitchFamily="34" charset="-122"/>
                <a:ea typeface="微软雅黑" panose="020B0503020204020204" pitchFamily="34" charset="-122"/>
              </a:rPr>
              <a:t>列车运行</a:t>
            </a:r>
            <a:r>
              <a:rPr lang="zh-CN" altLang="en-US" sz="2000"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乘客行为</a:t>
            </a:r>
          </a:p>
        </p:txBody>
      </p:sp>
      <p:sp>
        <p:nvSpPr>
          <p:cNvPr id="17" name="矩形: 圆顶角 16">
            <a:extLst>
              <a:ext uri="{FF2B5EF4-FFF2-40B4-BE49-F238E27FC236}">
                <a16:creationId xmlns:a16="http://schemas.microsoft.com/office/drawing/2014/main" id="{8A614ABF-DE5B-49A5-98D8-50B0E61B8567}"/>
              </a:ext>
            </a:extLst>
          </p:cNvPr>
          <p:cNvSpPr/>
          <p:nvPr/>
        </p:nvSpPr>
        <p:spPr>
          <a:xfrm>
            <a:off x="2215043" y="2307791"/>
            <a:ext cx="3880954" cy="1949236"/>
          </a:xfrm>
          <a:prstGeom prst="round2SameRect">
            <a:avLst>
              <a:gd name="adj1" fmla="val 0"/>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收集事故数据</a:t>
            </a:r>
            <a:endParaRPr lang="en-US" altLang="zh-CN"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事故分类</a:t>
            </a:r>
            <a:endParaRPr lang="en-US" altLang="zh-CN" dirty="0">
              <a:solidFill>
                <a:schemeClr val="tx1"/>
              </a:solidFill>
              <a:latin typeface="Arial" panose="020B0604020202020204" pitchFamily="34" charset="0"/>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统计分析</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18" name="矩形: 圆角 17">
            <a:extLst>
              <a:ext uri="{FF2B5EF4-FFF2-40B4-BE49-F238E27FC236}">
                <a16:creationId xmlns:a16="http://schemas.microsoft.com/office/drawing/2014/main" id="{8E0E5767-6DE5-402A-B9A6-72D14DBC1FAE}"/>
              </a:ext>
            </a:extLst>
          </p:cNvPr>
          <p:cNvSpPr/>
          <p:nvPr/>
        </p:nvSpPr>
        <p:spPr>
          <a:xfrm>
            <a:off x="6612324" y="4492259"/>
            <a:ext cx="2061988"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网络结构影响</a:t>
            </a:r>
          </a:p>
        </p:txBody>
      </p:sp>
      <p:sp>
        <p:nvSpPr>
          <p:cNvPr id="20" name="矩形: 圆角 19">
            <a:extLst>
              <a:ext uri="{FF2B5EF4-FFF2-40B4-BE49-F238E27FC236}">
                <a16:creationId xmlns:a16="http://schemas.microsoft.com/office/drawing/2014/main" id="{16E5736F-54EB-4552-BA70-FFAF1BF09FD7}"/>
              </a:ext>
            </a:extLst>
          </p:cNvPr>
          <p:cNvSpPr/>
          <p:nvPr/>
        </p:nvSpPr>
        <p:spPr>
          <a:xfrm>
            <a:off x="3154507" y="4492259"/>
            <a:ext cx="2061988"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历史数据评估</a:t>
            </a:r>
          </a:p>
        </p:txBody>
      </p:sp>
    </p:spTree>
    <p:extLst>
      <p:ext uri="{BB962C8B-B14F-4D97-AF65-F5344CB8AC3E}">
        <p14:creationId xmlns:p14="http://schemas.microsoft.com/office/powerpoint/2010/main" val="158543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53EB4-4C3A-7847-812D-EDB42B9E00B2}"/>
              </a:ext>
            </a:extLst>
          </p:cNvPr>
          <p:cNvSpPr>
            <a:spLocks noGrp="1"/>
          </p:cNvSpPr>
          <p:nvPr>
            <p:ph type="body" sz="quarter" idx="13"/>
          </p:nvPr>
        </p:nvSpPr>
        <p:spPr/>
        <p:txBody>
          <a:bodyPr/>
          <a:lstStyle/>
          <a:p>
            <a:r>
              <a:rPr kumimoji="1" lang="zh-CN" altLang="en-US" dirty="0"/>
              <a:t>研究现状</a:t>
            </a:r>
          </a:p>
        </p:txBody>
      </p:sp>
      <p:sp>
        <p:nvSpPr>
          <p:cNvPr id="3" name="文本框 2">
            <a:extLst>
              <a:ext uri="{FF2B5EF4-FFF2-40B4-BE49-F238E27FC236}">
                <a16:creationId xmlns:a16="http://schemas.microsoft.com/office/drawing/2014/main" id="{3F3A6526-A585-43C4-AB3C-DD8515F63F73}"/>
              </a:ext>
            </a:extLst>
          </p:cNvPr>
          <p:cNvSpPr txBox="1"/>
          <p:nvPr/>
        </p:nvSpPr>
        <p:spPr>
          <a:xfrm>
            <a:off x="2215044" y="1269539"/>
            <a:ext cx="2517212"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应急公交备车点选址</a:t>
            </a:r>
          </a:p>
        </p:txBody>
      </p:sp>
      <p:sp>
        <p:nvSpPr>
          <p:cNvPr id="12" name="矩形: 圆顶角 11">
            <a:extLst>
              <a:ext uri="{FF2B5EF4-FFF2-40B4-BE49-F238E27FC236}">
                <a16:creationId xmlns:a16="http://schemas.microsoft.com/office/drawing/2014/main" id="{6FECDBB5-7233-4EF5-817E-CEBA5D317DC3}"/>
              </a:ext>
            </a:extLst>
          </p:cNvPr>
          <p:cNvSpPr/>
          <p:nvPr/>
        </p:nvSpPr>
        <p:spPr>
          <a:xfrm>
            <a:off x="2569005" y="2034461"/>
            <a:ext cx="2517212" cy="432000"/>
          </a:xfrm>
          <a:prstGeom prst="round2SameRect">
            <a:avLst>
              <a:gd name="adj1" fmla="val 36789"/>
              <a:gd name="adj2" fmla="val 0"/>
            </a:avLst>
          </a:prstGeom>
          <a:solidFill>
            <a:srgbClr val="355BB7"/>
          </a:solidFill>
          <a:ln>
            <a:solidFill>
              <a:srgbClr val="4A82E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zh-CN" altLang="en-US" sz="2000" dirty="0">
                <a:latin typeface="微软雅黑" panose="020B0503020204020204" pitchFamily="34" charset="-122"/>
                <a:ea typeface="微软雅黑" panose="020B0503020204020204" pitchFamily="34" charset="-122"/>
              </a:rPr>
              <a:t>优化目标</a:t>
            </a:r>
          </a:p>
        </p:txBody>
      </p:sp>
      <p:sp>
        <p:nvSpPr>
          <p:cNvPr id="13" name="矩形: 圆顶角 12">
            <a:extLst>
              <a:ext uri="{FF2B5EF4-FFF2-40B4-BE49-F238E27FC236}">
                <a16:creationId xmlns:a16="http://schemas.microsoft.com/office/drawing/2014/main" id="{0560FFEB-7C30-4AEE-A1C8-9168D48066DE}"/>
              </a:ext>
            </a:extLst>
          </p:cNvPr>
          <p:cNvSpPr/>
          <p:nvPr/>
        </p:nvSpPr>
        <p:spPr>
          <a:xfrm>
            <a:off x="2569005" y="2466460"/>
            <a:ext cx="2517212" cy="3122001"/>
          </a:xfrm>
          <a:prstGeom prst="round2SameRect">
            <a:avLst>
              <a:gd name="adj1" fmla="val 0"/>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90000"/>
              </a:lnSpc>
              <a:spcBef>
                <a:spcPts val="1000"/>
              </a:spcBef>
              <a:buClr>
                <a:srgbClr val="004DA1"/>
              </a:buClr>
              <a:buSzPct val="120000"/>
              <a:buFont typeface="Arial" panose="020B0604020202020204" pitchFamily="34" charset="0"/>
              <a:buChar char="•"/>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公交衔接时间最小</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乘客等待时间最小</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调度公交数量最小</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响应时间最小</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疏散时间最小</a:t>
            </a: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距离之和最小</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4" name="矩形: 圆顶角 13">
            <a:extLst>
              <a:ext uri="{FF2B5EF4-FFF2-40B4-BE49-F238E27FC236}">
                <a16:creationId xmlns:a16="http://schemas.microsoft.com/office/drawing/2014/main" id="{C76B8AD7-D83B-458E-AACF-9D9515823C57}"/>
              </a:ext>
            </a:extLst>
          </p:cNvPr>
          <p:cNvSpPr/>
          <p:nvPr/>
        </p:nvSpPr>
        <p:spPr>
          <a:xfrm>
            <a:off x="5763758" y="2034461"/>
            <a:ext cx="2517212" cy="432000"/>
          </a:xfrm>
          <a:prstGeom prst="round2SameRect">
            <a:avLst>
              <a:gd name="adj1" fmla="val 36789"/>
              <a:gd name="adj2" fmla="val 0"/>
            </a:avLst>
          </a:prstGeom>
          <a:solidFill>
            <a:srgbClr val="355BB7"/>
          </a:solidFill>
          <a:ln>
            <a:solidFill>
              <a:srgbClr val="4A82E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zh-CN" altLang="en-US" sz="2000" dirty="0">
                <a:latin typeface="微软雅黑" panose="020B0503020204020204" pitchFamily="34" charset="-122"/>
                <a:ea typeface="微软雅黑" panose="020B0503020204020204" pitchFamily="34" charset="-122"/>
              </a:rPr>
              <a:t>影响因素</a:t>
            </a:r>
          </a:p>
        </p:txBody>
      </p:sp>
      <p:sp>
        <p:nvSpPr>
          <p:cNvPr id="15" name="矩形: 圆顶角 14">
            <a:extLst>
              <a:ext uri="{FF2B5EF4-FFF2-40B4-BE49-F238E27FC236}">
                <a16:creationId xmlns:a16="http://schemas.microsoft.com/office/drawing/2014/main" id="{AEC47409-51C1-4EC1-8B40-8D84A11CE9C3}"/>
              </a:ext>
            </a:extLst>
          </p:cNvPr>
          <p:cNvSpPr/>
          <p:nvPr/>
        </p:nvSpPr>
        <p:spPr>
          <a:xfrm>
            <a:off x="5763758" y="2466460"/>
            <a:ext cx="2517212" cy="3122001"/>
          </a:xfrm>
          <a:prstGeom prst="round2SameRect">
            <a:avLst>
              <a:gd name="adj1" fmla="val 0"/>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应急公交衔接</a:t>
            </a:r>
            <a:endParaRPr lang="en-US" altLang="zh-CN" dirty="0">
              <a:solidFill>
                <a:schemeClr val="tx1"/>
              </a:solidFill>
              <a:latin typeface="Arial" panose="020B0604020202020204" pitchFamily="34" charset="0"/>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乘客应急需求</a:t>
            </a:r>
            <a:endParaRPr lang="en-US" altLang="zh-CN" dirty="0">
              <a:solidFill>
                <a:schemeClr val="tx1"/>
              </a:solidFill>
              <a:latin typeface="Arial" panose="020B0604020202020204" pitchFamily="34" charset="0"/>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乘客滞留风险</a:t>
            </a:r>
            <a:endParaRPr lang="en-US" altLang="zh-CN" dirty="0">
              <a:solidFill>
                <a:schemeClr val="tx1"/>
              </a:solidFill>
              <a:latin typeface="Arial" panose="020B0604020202020204" pitchFamily="34" charset="0"/>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应急公交运能</a:t>
            </a:r>
            <a:endParaRPr lang="en-US" altLang="zh-CN" dirty="0">
              <a:solidFill>
                <a:schemeClr val="tx1"/>
              </a:solidFill>
              <a:latin typeface="Arial" panose="020B0604020202020204" pitchFamily="34" charset="0"/>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备车点数量</a:t>
            </a:r>
            <a:endParaRPr lang="en-US" altLang="zh-CN" dirty="0">
              <a:solidFill>
                <a:schemeClr val="tx1"/>
              </a:solidFill>
              <a:latin typeface="Arial" panose="020B0604020202020204" pitchFamily="34" charset="0"/>
              <a:ea typeface="微软雅黑" panose="020B0503020204020204" pitchFamily="34" charset="-122"/>
            </a:endParaRPr>
          </a:p>
          <a:p>
            <a:pPr>
              <a:lnSpc>
                <a:spcPct val="90000"/>
              </a:lnSpc>
              <a:spcBef>
                <a:spcPts val="1000"/>
              </a:spcBef>
              <a:buClr>
                <a:srgbClr val="004DA1"/>
              </a:buClr>
              <a:buSzPct val="120000"/>
            </a:pPr>
            <a:endParaRPr lang="en-US" altLang="zh-CN" dirty="0">
              <a:solidFill>
                <a:schemeClr val="tx1"/>
              </a:solidFill>
              <a:latin typeface="Arial" panose="020B0604020202020204" pitchFamily="34" charset="0"/>
              <a:ea typeface="微软雅黑" panose="020B0503020204020204" pitchFamily="34" charset="-122"/>
            </a:endParaRPr>
          </a:p>
        </p:txBody>
      </p:sp>
      <p:sp>
        <p:nvSpPr>
          <p:cNvPr id="16" name="矩形: 圆顶角 15">
            <a:extLst>
              <a:ext uri="{FF2B5EF4-FFF2-40B4-BE49-F238E27FC236}">
                <a16:creationId xmlns:a16="http://schemas.microsoft.com/office/drawing/2014/main" id="{263A196A-95A7-4FCD-BD24-C7B77511C83C}"/>
              </a:ext>
            </a:extLst>
          </p:cNvPr>
          <p:cNvSpPr/>
          <p:nvPr/>
        </p:nvSpPr>
        <p:spPr>
          <a:xfrm>
            <a:off x="8958511" y="2034461"/>
            <a:ext cx="2517212" cy="432000"/>
          </a:xfrm>
          <a:prstGeom prst="round2SameRect">
            <a:avLst>
              <a:gd name="adj1" fmla="val 36789"/>
              <a:gd name="adj2" fmla="val 0"/>
            </a:avLst>
          </a:prstGeom>
          <a:solidFill>
            <a:srgbClr val="355BB7"/>
          </a:solidFill>
          <a:ln>
            <a:solidFill>
              <a:srgbClr val="4A82E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zh-CN" altLang="en-US" sz="2000" dirty="0">
                <a:latin typeface="微软雅黑" panose="020B0503020204020204" pitchFamily="34" charset="-122"/>
                <a:ea typeface="微软雅黑" panose="020B0503020204020204" pitchFamily="34" charset="-122"/>
              </a:rPr>
              <a:t>模型</a:t>
            </a:r>
          </a:p>
        </p:txBody>
      </p:sp>
      <p:sp>
        <p:nvSpPr>
          <p:cNvPr id="17" name="矩形: 圆顶角 16">
            <a:extLst>
              <a:ext uri="{FF2B5EF4-FFF2-40B4-BE49-F238E27FC236}">
                <a16:creationId xmlns:a16="http://schemas.microsoft.com/office/drawing/2014/main" id="{ECAFE8AA-C3F5-4D50-BBF2-34BDBF069375}"/>
              </a:ext>
            </a:extLst>
          </p:cNvPr>
          <p:cNvSpPr/>
          <p:nvPr/>
        </p:nvSpPr>
        <p:spPr>
          <a:xfrm>
            <a:off x="8958511" y="2466460"/>
            <a:ext cx="2517212" cy="3122001"/>
          </a:xfrm>
          <a:prstGeom prst="round2SameRect">
            <a:avLst>
              <a:gd name="adj1" fmla="val 0"/>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两阶段模型</a:t>
            </a:r>
            <a:endParaRPr lang="en-US" altLang="zh-CN" dirty="0">
              <a:solidFill>
                <a:schemeClr val="tx1"/>
              </a:solidFill>
              <a:latin typeface="Arial" panose="020B0604020202020204" pitchFamily="34" charset="0"/>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多目标模型</a:t>
            </a:r>
            <a:endParaRPr lang="en-US" altLang="zh-CN" dirty="0">
              <a:solidFill>
                <a:schemeClr val="tx1"/>
              </a:solidFill>
              <a:latin typeface="Arial" panose="020B0604020202020204" pitchFamily="34" charset="0"/>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整数规划模型</a:t>
            </a:r>
            <a:endParaRPr lang="en-US" altLang="zh-CN" dirty="0">
              <a:solidFill>
                <a:schemeClr val="tx1"/>
              </a:solidFill>
              <a:latin typeface="Arial" panose="020B0604020202020204" pitchFamily="34" charset="0"/>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反向集合模型</a:t>
            </a:r>
            <a:endParaRPr lang="en-US" altLang="zh-CN" dirty="0">
              <a:solidFill>
                <a:schemeClr val="tx1"/>
              </a:solidFill>
              <a:latin typeface="Arial" panose="020B0604020202020204" pitchFamily="34" charset="0"/>
              <a:ea typeface="微软雅黑" panose="020B0503020204020204" pitchFamily="34" charset="-122"/>
            </a:endParaRPr>
          </a:p>
          <a:p>
            <a:pPr marL="285750" indent="-285750">
              <a:lnSpc>
                <a:spcPct val="90000"/>
              </a:lnSpc>
              <a:spcBef>
                <a:spcPts val="1000"/>
              </a:spcBef>
              <a:buClr>
                <a:srgbClr val="004DA1"/>
              </a:buClr>
              <a:buSzPct val="120000"/>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rPr>
              <a:t>改进</a:t>
            </a:r>
            <a:r>
              <a:rPr lang="en-US" altLang="zh-CN" dirty="0">
                <a:solidFill>
                  <a:schemeClr val="tx1"/>
                </a:solidFill>
                <a:latin typeface="Arial" panose="020B0604020202020204" pitchFamily="34" charset="0"/>
                <a:ea typeface="微软雅黑" panose="020B0503020204020204" pitchFamily="34" charset="-122"/>
              </a:rPr>
              <a:t>P-</a:t>
            </a:r>
            <a:r>
              <a:rPr lang="zh-CN" altLang="en-US" dirty="0">
                <a:solidFill>
                  <a:schemeClr val="tx1"/>
                </a:solidFill>
                <a:latin typeface="Arial" panose="020B0604020202020204" pitchFamily="34" charset="0"/>
                <a:ea typeface="微软雅黑" panose="020B0503020204020204" pitchFamily="34" charset="-122"/>
              </a:rPr>
              <a:t>中心模型</a:t>
            </a:r>
          </a:p>
          <a:p>
            <a:pPr>
              <a:lnSpc>
                <a:spcPct val="90000"/>
              </a:lnSpc>
              <a:spcBef>
                <a:spcPts val="1000"/>
              </a:spcBef>
              <a:buClr>
                <a:srgbClr val="004DA1"/>
              </a:buClr>
              <a:buSzPct val="120000"/>
            </a:pPr>
            <a:endParaRPr lang="en-US" altLang="zh-CN" dirty="0">
              <a:solidFill>
                <a:schemeClr val="tx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05103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53EB4-4C3A-7847-812D-EDB42B9E00B2}"/>
              </a:ext>
            </a:extLst>
          </p:cNvPr>
          <p:cNvSpPr>
            <a:spLocks noGrp="1"/>
          </p:cNvSpPr>
          <p:nvPr>
            <p:ph type="body" sz="quarter" idx="13"/>
          </p:nvPr>
        </p:nvSpPr>
        <p:spPr/>
        <p:txBody>
          <a:bodyPr/>
          <a:lstStyle/>
          <a:p>
            <a:r>
              <a:rPr kumimoji="1" lang="zh-CN" altLang="en-US" dirty="0"/>
              <a:t>研究内容</a:t>
            </a:r>
          </a:p>
        </p:txBody>
      </p:sp>
      <p:sp>
        <p:nvSpPr>
          <p:cNvPr id="9" name="矩形: 圆角 8">
            <a:extLst>
              <a:ext uri="{FF2B5EF4-FFF2-40B4-BE49-F238E27FC236}">
                <a16:creationId xmlns:a16="http://schemas.microsoft.com/office/drawing/2014/main" id="{83448472-2B10-4F71-B6F4-EC6EF576D06B}"/>
              </a:ext>
            </a:extLst>
          </p:cNvPr>
          <p:cNvSpPr/>
          <p:nvPr/>
        </p:nvSpPr>
        <p:spPr>
          <a:xfrm>
            <a:off x="2098036" y="2490888"/>
            <a:ext cx="3593269" cy="3600000"/>
          </a:xfrm>
          <a:prstGeom prst="roundRect">
            <a:avLst/>
          </a:prstGeom>
          <a:noFill/>
          <a:ln w="19050" cap="rnd">
            <a:solidFill>
              <a:schemeClr val="tx1"/>
            </a:solidFill>
            <a:prstDash val="dash"/>
          </a:ln>
        </p:spPr>
        <p:txBody>
          <a:bodyPr wrap="square" rtlCol="0">
            <a:spAutoFit/>
          </a:bodyPr>
          <a:lstStyle/>
          <a:p>
            <a:endParaRPr lang="zh-CN" altLang="en-US">
              <a:solidFill>
                <a:schemeClr val="tx1"/>
              </a:solidFill>
            </a:endParaRPr>
          </a:p>
        </p:txBody>
      </p:sp>
      <p:sp>
        <p:nvSpPr>
          <p:cNvPr id="10" name="矩形: 圆角 9">
            <a:extLst>
              <a:ext uri="{FF2B5EF4-FFF2-40B4-BE49-F238E27FC236}">
                <a16:creationId xmlns:a16="http://schemas.microsoft.com/office/drawing/2014/main" id="{A2733206-E9B9-4088-A9B0-5663116736DA}"/>
              </a:ext>
            </a:extLst>
          </p:cNvPr>
          <p:cNvSpPr/>
          <p:nvPr/>
        </p:nvSpPr>
        <p:spPr>
          <a:xfrm>
            <a:off x="2098036" y="1611376"/>
            <a:ext cx="3037804" cy="473926"/>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地铁网络脆弱性分析</a:t>
            </a:r>
          </a:p>
        </p:txBody>
      </p:sp>
      <p:sp>
        <p:nvSpPr>
          <p:cNvPr id="11" name="箭头: 右 10">
            <a:extLst>
              <a:ext uri="{FF2B5EF4-FFF2-40B4-BE49-F238E27FC236}">
                <a16:creationId xmlns:a16="http://schemas.microsoft.com/office/drawing/2014/main" id="{C79ECFDE-508D-4976-8CEE-20CE0A94DDB8}"/>
              </a:ext>
            </a:extLst>
          </p:cNvPr>
          <p:cNvSpPr/>
          <p:nvPr/>
        </p:nvSpPr>
        <p:spPr>
          <a:xfrm rot="5400000">
            <a:off x="3611215" y="3086049"/>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矩形: 圆角 12">
            <a:extLst>
              <a:ext uri="{FF2B5EF4-FFF2-40B4-BE49-F238E27FC236}">
                <a16:creationId xmlns:a16="http://schemas.microsoft.com/office/drawing/2014/main" id="{489CA7CA-A4C9-415F-AD58-BF8854D155C9}"/>
              </a:ext>
            </a:extLst>
          </p:cNvPr>
          <p:cNvSpPr/>
          <p:nvPr/>
        </p:nvSpPr>
        <p:spPr>
          <a:xfrm>
            <a:off x="5657140" y="1632964"/>
            <a:ext cx="3037804" cy="473926"/>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应急公交备车点选址模型</a:t>
            </a:r>
          </a:p>
        </p:txBody>
      </p:sp>
      <p:sp>
        <p:nvSpPr>
          <p:cNvPr id="14" name="矩形: 圆角 13">
            <a:extLst>
              <a:ext uri="{FF2B5EF4-FFF2-40B4-BE49-F238E27FC236}">
                <a16:creationId xmlns:a16="http://schemas.microsoft.com/office/drawing/2014/main" id="{98822A8F-10EB-4EB3-B3E6-6CBDBA8DA99A}"/>
              </a:ext>
            </a:extLst>
          </p:cNvPr>
          <p:cNvSpPr/>
          <p:nvPr/>
        </p:nvSpPr>
        <p:spPr>
          <a:xfrm>
            <a:off x="9504777" y="1632964"/>
            <a:ext cx="1916549" cy="473926"/>
          </a:xfrm>
          <a:prstGeom prst="roundRect">
            <a:avLst/>
          </a:prstGeom>
          <a:solidFill>
            <a:srgbClr val="498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案例分析</a:t>
            </a:r>
          </a:p>
        </p:txBody>
      </p:sp>
      <p:sp>
        <p:nvSpPr>
          <p:cNvPr id="19" name="矩形: 圆角 18">
            <a:extLst>
              <a:ext uri="{FF2B5EF4-FFF2-40B4-BE49-F238E27FC236}">
                <a16:creationId xmlns:a16="http://schemas.microsoft.com/office/drawing/2014/main" id="{4109603B-4D32-474C-AC66-3DC31DA5525A}"/>
              </a:ext>
            </a:extLst>
          </p:cNvPr>
          <p:cNvSpPr/>
          <p:nvPr/>
        </p:nvSpPr>
        <p:spPr>
          <a:xfrm>
            <a:off x="2569754" y="2601834"/>
            <a:ext cx="2372970"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地铁网络拓扑</a:t>
            </a:r>
          </a:p>
        </p:txBody>
      </p:sp>
      <p:sp>
        <p:nvSpPr>
          <p:cNvPr id="20" name="箭头: 右 19">
            <a:extLst>
              <a:ext uri="{FF2B5EF4-FFF2-40B4-BE49-F238E27FC236}">
                <a16:creationId xmlns:a16="http://schemas.microsoft.com/office/drawing/2014/main" id="{57ED1501-898F-44D4-A26B-74F8D5B5023F}"/>
              </a:ext>
            </a:extLst>
          </p:cNvPr>
          <p:cNvSpPr/>
          <p:nvPr/>
        </p:nvSpPr>
        <p:spPr>
          <a:xfrm>
            <a:off x="5180288" y="1689899"/>
            <a:ext cx="422787" cy="395403"/>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箭头: 右 20">
            <a:extLst>
              <a:ext uri="{FF2B5EF4-FFF2-40B4-BE49-F238E27FC236}">
                <a16:creationId xmlns:a16="http://schemas.microsoft.com/office/drawing/2014/main" id="{D64FB51A-D8B0-4FFA-B4EA-13800BFD264F}"/>
              </a:ext>
            </a:extLst>
          </p:cNvPr>
          <p:cNvSpPr/>
          <p:nvPr/>
        </p:nvSpPr>
        <p:spPr>
          <a:xfrm>
            <a:off x="8888467" y="1650637"/>
            <a:ext cx="422787" cy="395403"/>
          </a:xfrm>
          <a:prstGeom prst="rightArrow">
            <a:avLst/>
          </a:prstGeom>
          <a:solidFill>
            <a:srgbClr val="4981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圆角 21">
            <a:extLst>
              <a:ext uri="{FF2B5EF4-FFF2-40B4-BE49-F238E27FC236}">
                <a16:creationId xmlns:a16="http://schemas.microsoft.com/office/drawing/2014/main" id="{84E99730-FCFC-453D-949A-44601AAD3799}"/>
              </a:ext>
            </a:extLst>
          </p:cNvPr>
          <p:cNvSpPr/>
          <p:nvPr/>
        </p:nvSpPr>
        <p:spPr>
          <a:xfrm>
            <a:off x="2569754" y="3287621"/>
            <a:ext cx="2372970"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客流分配模型</a:t>
            </a:r>
          </a:p>
        </p:txBody>
      </p:sp>
      <p:sp>
        <p:nvSpPr>
          <p:cNvPr id="24" name="矩形: 圆角 23">
            <a:extLst>
              <a:ext uri="{FF2B5EF4-FFF2-40B4-BE49-F238E27FC236}">
                <a16:creationId xmlns:a16="http://schemas.microsoft.com/office/drawing/2014/main" id="{21244F32-FAC8-4103-B4C4-1A53766858EB}"/>
              </a:ext>
            </a:extLst>
          </p:cNvPr>
          <p:cNvSpPr/>
          <p:nvPr/>
        </p:nvSpPr>
        <p:spPr>
          <a:xfrm>
            <a:off x="2534468" y="5442415"/>
            <a:ext cx="2372970"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客流出行损失时间</a:t>
            </a:r>
          </a:p>
        </p:txBody>
      </p:sp>
      <p:sp>
        <p:nvSpPr>
          <p:cNvPr id="26" name="箭头: 右 25">
            <a:extLst>
              <a:ext uri="{FF2B5EF4-FFF2-40B4-BE49-F238E27FC236}">
                <a16:creationId xmlns:a16="http://schemas.microsoft.com/office/drawing/2014/main" id="{D65BEEE6-15FE-498D-A1B0-77BD303EB7D8}"/>
              </a:ext>
            </a:extLst>
          </p:cNvPr>
          <p:cNvSpPr/>
          <p:nvPr/>
        </p:nvSpPr>
        <p:spPr>
          <a:xfrm rot="5400000">
            <a:off x="3614297" y="3790118"/>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箭头: 右 26">
            <a:extLst>
              <a:ext uri="{FF2B5EF4-FFF2-40B4-BE49-F238E27FC236}">
                <a16:creationId xmlns:a16="http://schemas.microsoft.com/office/drawing/2014/main" id="{A61F8D34-1406-42DF-B26E-87A1AE619B70}"/>
              </a:ext>
            </a:extLst>
          </p:cNvPr>
          <p:cNvSpPr/>
          <p:nvPr/>
        </p:nvSpPr>
        <p:spPr>
          <a:xfrm rot="5400000">
            <a:off x="3611214" y="4534445"/>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BB64197E-59FA-4107-8445-F10B386D8E71}"/>
              </a:ext>
            </a:extLst>
          </p:cNvPr>
          <p:cNvSpPr/>
          <p:nvPr/>
        </p:nvSpPr>
        <p:spPr>
          <a:xfrm>
            <a:off x="6127737" y="2514276"/>
            <a:ext cx="2477178" cy="3600000"/>
          </a:xfrm>
          <a:prstGeom prst="roundRect">
            <a:avLst/>
          </a:prstGeom>
          <a:noFill/>
          <a:ln w="19050" cap="rnd">
            <a:solidFill>
              <a:schemeClr val="tx1"/>
            </a:solidFill>
            <a:prstDash val="dash"/>
          </a:ln>
        </p:spPr>
        <p:txBody>
          <a:bodyPr wrap="square" rtlCol="0">
            <a:spAutoFit/>
          </a:bodyPr>
          <a:lstStyle/>
          <a:p>
            <a:endParaRPr lang="zh-CN" altLang="en-US">
              <a:solidFill>
                <a:schemeClr val="tx1"/>
              </a:solidFill>
            </a:endParaRPr>
          </a:p>
        </p:txBody>
      </p:sp>
      <p:sp>
        <p:nvSpPr>
          <p:cNvPr id="29" name="箭头: 右 28">
            <a:extLst>
              <a:ext uri="{FF2B5EF4-FFF2-40B4-BE49-F238E27FC236}">
                <a16:creationId xmlns:a16="http://schemas.microsoft.com/office/drawing/2014/main" id="{83290E19-FCEF-4C00-935A-08C3F0106473}"/>
              </a:ext>
            </a:extLst>
          </p:cNvPr>
          <p:cNvSpPr/>
          <p:nvPr/>
        </p:nvSpPr>
        <p:spPr>
          <a:xfrm rot="5400000">
            <a:off x="7229750" y="3357770"/>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矩形: 圆角 29">
            <a:extLst>
              <a:ext uri="{FF2B5EF4-FFF2-40B4-BE49-F238E27FC236}">
                <a16:creationId xmlns:a16="http://schemas.microsoft.com/office/drawing/2014/main" id="{11155FEA-3FE8-45A1-83C0-C7BA3F23BB4C}"/>
              </a:ext>
            </a:extLst>
          </p:cNvPr>
          <p:cNvSpPr/>
          <p:nvPr/>
        </p:nvSpPr>
        <p:spPr>
          <a:xfrm>
            <a:off x="6559805" y="2794574"/>
            <a:ext cx="1613044"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问题分析</a:t>
            </a:r>
          </a:p>
        </p:txBody>
      </p:sp>
      <p:sp>
        <p:nvSpPr>
          <p:cNvPr id="31" name="矩形: 圆角 30">
            <a:extLst>
              <a:ext uri="{FF2B5EF4-FFF2-40B4-BE49-F238E27FC236}">
                <a16:creationId xmlns:a16="http://schemas.microsoft.com/office/drawing/2014/main" id="{8ADB17FA-1941-48F9-90EB-B9D53A65CC4A}"/>
              </a:ext>
            </a:extLst>
          </p:cNvPr>
          <p:cNvSpPr/>
          <p:nvPr/>
        </p:nvSpPr>
        <p:spPr>
          <a:xfrm>
            <a:off x="6559805" y="3578936"/>
            <a:ext cx="1613044"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基本假设</a:t>
            </a:r>
          </a:p>
        </p:txBody>
      </p:sp>
      <p:sp>
        <p:nvSpPr>
          <p:cNvPr id="32" name="矩形: 圆角 31">
            <a:extLst>
              <a:ext uri="{FF2B5EF4-FFF2-40B4-BE49-F238E27FC236}">
                <a16:creationId xmlns:a16="http://schemas.microsoft.com/office/drawing/2014/main" id="{28119DC2-7364-4497-88B0-BCEF10B9911D}"/>
              </a:ext>
            </a:extLst>
          </p:cNvPr>
          <p:cNvSpPr/>
          <p:nvPr/>
        </p:nvSpPr>
        <p:spPr>
          <a:xfrm>
            <a:off x="6559804" y="4363297"/>
            <a:ext cx="1596147" cy="477829"/>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模型建立</a:t>
            </a:r>
          </a:p>
        </p:txBody>
      </p:sp>
      <p:sp>
        <p:nvSpPr>
          <p:cNvPr id="33" name="矩形: 圆角 32">
            <a:extLst>
              <a:ext uri="{FF2B5EF4-FFF2-40B4-BE49-F238E27FC236}">
                <a16:creationId xmlns:a16="http://schemas.microsoft.com/office/drawing/2014/main" id="{105ED8C8-6C97-4892-A222-B3E2C405330E}"/>
              </a:ext>
            </a:extLst>
          </p:cNvPr>
          <p:cNvSpPr/>
          <p:nvPr/>
        </p:nvSpPr>
        <p:spPr>
          <a:xfrm>
            <a:off x="6559805" y="5124750"/>
            <a:ext cx="1596146"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模型求解</a:t>
            </a:r>
          </a:p>
        </p:txBody>
      </p:sp>
      <p:sp>
        <p:nvSpPr>
          <p:cNvPr id="34" name="箭头: 右 33">
            <a:extLst>
              <a:ext uri="{FF2B5EF4-FFF2-40B4-BE49-F238E27FC236}">
                <a16:creationId xmlns:a16="http://schemas.microsoft.com/office/drawing/2014/main" id="{6FE0CCDB-3318-492B-B5B5-B1E75D965B05}"/>
              </a:ext>
            </a:extLst>
          </p:cNvPr>
          <p:cNvSpPr/>
          <p:nvPr/>
        </p:nvSpPr>
        <p:spPr>
          <a:xfrm rot="5400000">
            <a:off x="7229749" y="4107690"/>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5" name="箭头: 右 34">
            <a:extLst>
              <a:ext uri="{FF2B5EF4-FFF2-40B4-BE49-F238E27FC236}">
                <a16:creationId xmlns:a16="http://schemas.microsoft.com/office/drawing/2014/main" id="{E474E2CE-89F2-48A9-A664-AAB32E07B1B4}"/>
              </a:ext>
            </a:extLst>
          </p:cNvPr>
          <p:cNvSpPr/>
          <p:nvPr/>
        </p:nvSpPr>
        <p:spPr>
          <a:xfrm rot="5400000">
            <a:off x="7238200" y="4900731"/>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6" name="矩形: 圆角 35">
            <a:extLst>
              <a:ext uri="{FF2B5EF4-FFF2-40B4-BE49-F238E27FC236}">
                <a16:creationId xmlns:a16="http://schemas.microsoft.com/office/drawing/2014/main" id="{B15BC86E-BF89-437D-8B97-8D67998E7184}"/>
              </a:ext>
            </a:extLst>
          </p:cNvPr>
          <p:cNvSpPr/>
          <p:nvPr/>
        </p:nvSpPr>
        <p:spPr>
          <a:xfrm>
            <a:off x="9142365" y="2490888"/>
            <a:ext cx="2477178" cy="3600000"/>
          </a:xfrm>
          <a:prstGeom prst="roundRect">
            <a:avLst/>
          </a:prstGeom>
          <a:noFill/>
          <a:ln w="19050" cap="rnd">
            <a:solidFill>
              <a:schemeClr val="tx1"/>
            </a:solidFill>
            <a:prstDash val="dash"/>
          </a:ln>
        </p:spPr>
        <p:txBody>
          <a:bodyPr wrap="square" rtlCol="0">
            <a:spAutoFit/>
          </a:bodyPr>
          <a:lstStyle/>
          <a:p>
            <a:endParaRPr lang="zh-CN" altLang="en-US">
              <a:solidFill>
                <a:schemeClr val="tx1"/>
              </a:solidFill>
            </a:endParaRPr>
          </a:p>
        </p:txBody>
      </p:sp>
      <p:sp>
        <p:nvSpPr>
          <p:cNvPr id="37" name="箭头: 右 36">
            <a:extLst>
              <a:ext uri="{FF2B5EF4-FFF2-40B4-BE49-F238E27FC236}">
                <a16:creationId xmlns:a16="http://schemas.microsoft.com/office/drawing/2014/main" id="{833F9431-6DF6-4A5F-99A2-8992A9A1970C}"/>
              </a:ext>
            </a:extLst>
          </p:cNvPr>
          <p:cNvSpPr/>
          <p:nvPr/>
        </p:nvSpPr>
        <p:spPr>
          <a:xfrm rot="5400000">
            <a:off x="10252828" y="3372171"/>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矩形: 圆角 37">
            <a:extLst>
              <a:ext uri="{FF2B5EF4-FFF2-40B4-BE49-F238E27FC236}">
                <a16:creationId xmlns:a16="http://schemas.microsoft.com/office/drawing/2014/main" id="{E47D5CEB-ECAD-4D56-9638-03B014964900}"/>
              </a:ext>
            </a:extLst>
          </p:cNvPr>
          <p:cNvSpPr/>
          <p:nvPr/>
        </p:nvSpPr>
        <p:spPr>
          <a:xfrm>
            <a:off x="9608585" y="2822886"/>
            <a:ext cx="1561640"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数据准备</a:t>
            </a:r>
          </a:p>
        </p:txBody>
      </p:sp>
      <p:sp>
        <p:nvSpPr>
          <p:cNvPr id="39" name="矩形: 圆角 38">
            <a:extLst>
              <a:ext uri="{FF2B5EF4-FFF2-40B4-BE49-F238E27FC236}">
                <a16:creationId xmlns:a16="http://schemas.microsoft.com/office/drawing/2014/main" id="{BB0DA01F-1834-4AF5-9CC7-4D17A117A923}"/>
              </a:ext>
            </a:extLst>
          </p:cNvPr>
          <p:cNvSpPr/>
          <p:nvPr/>
        </p:nvSpPr>
        <p:spPr>
          <a:xfrm>
            <a:off x="9608585" y="3607248"/>
            <a:ext cx="1561640"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客流分配</a:t>
            </a:r>
          </a:p>
        </p:txBody>
      </p:sp>
      <p:sp>
        <p:nvSpPr>
          <p:cNvPr id="40" name="矩形: 圆角 39">
            <a:extLst>
              <a:ext uri="{FF2B5EF4-FFF2-40B4-BE49-F238E27FC236}">
                <a16:creationId xmlns:a16="http://schemas.microsoft.com/office/drawing/2014/main" id="{777978FB-5EF8-4C06-9B07-0C5A7DD261D2}"/>
              </a:ext>
            </a:extLst>
          </p:cNvPr>
          <p:cNvSpPr/>
          <p:nvPr/>
        </p:nvSpPr>
        <p:spPr>
          <a:xfrm>
            <a:off x="9608584" y="4391609"/>
            <a:ext cx="1544743" cy="477829"/>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脆弱性指标</a:t>
            </a:r>
          </a:p>
        </p:txBody>
      </p:sp>
      <p:sp>
        <p:nvSpPr>
          <p:cNvPr id="41" name="矩形: 圆角 40">
            <a:extLst>
              <a:ext uri="{FF2B5EF4-FFF2-40B4-BE49-F238E27FC236}">
                <a16:creationId xmlns:a16="http://schemas.microsoft.com/office/drawing/2014/main" id="{A7857767-6B12-4F90-9771-84A9D7F64050}"/>
              </a:ext>
            </a:extLst>
          </p:cNvPr>
          <p:cNvSpPr/>
          <p:nvPr/>
        </p:nvSpPr>
        <p:spPr>
          <a:xfrm>
            <a:off x="9608584" y="5153062"/>
            <a:ext cx="1544743"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选址方案</a:t>
            </a:r>
          </a:p>
        </p:txBody>
      </p:sp>
      <p:sp>
        <p:nvSpPr>
          <p:cNvPr id="42" name="箭头: 右 41">
            <a:extLst>
              <a:ext uri="{FF2B5EF4-FFF2-40B4-BE49-F238E27FC236}">
                <a16:creationId xmlns:a16="http://schemas.microsoft.com/office/drawing/2014/main" id="{3B6F45F9-6CE0-49AD-A01D-3180E3F2AB43}"/>
              </a:ext>
            </a:extLst>
          </p:cNvPr>
          <p:cNvSpPr/>
          <p:nvPr/>
        </p:nvSpPr>
        <p:spPr>
          <a:xfrm rot="5400000">
            <a:off x="10261278" y="4149688"/>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3" name="箭头: 右 42">
            <a:extLst>
              <a:ext uri="{FF2B5EF4-FFF2-40B4-BE49-F238E27FC236}">
                <a16:creationId xmlns:a16="http://schemas.microsoft.com/office/drawing/2014/main" id="{00D206C8-0F61-44C9-843D-C8DCE0380DFE}"/>
              </a:ext>
            </a:extLst>
          </p:cNvPr>
          <p:cNvSpPr/>
          <p:nvPr/>
        </p:nvSpPr>
        <p:spPr>
          <a:xfrm rot="5400000">
            <a:off x="10265571" y="4965687"/>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50" name="连接符: 肘形 49">
            <a:extLst>
              <a:ext uri="{FF2B5EF4-FFF2-40B4-BE49-F238E27FC236}">
                <a16:creationId xmlns:a16="http://schemas.microsoft.com/office/drawing/2014/main" id="{3C7094F9-B583-4012-9996-B8B15C9203DB}"/>
              </a:ext>
            </a:extLst>
          </p:cNvPr>
          <p:cNvCxnSpPr>
            <a:cxnSpLocks/>
            <a:stCxn id="24" idx="3"/>
          </p:cNvCxnSpPr>
          <p:nvPr/>
        </p:nvCxnSpPr>
        <p:spPr>
          <a:xfrm flipV="1">
            <a:off x="4907438" y="3918764"/>
            <a:ext cx="298227" cy="1762565"/>
          </a:xfrm>
          <a:prstGeom prst="bentConnector2">
            <a:avLst/>
          </a:prstGeom>
          <a:ln w="15875">
            <a:solidFill>
              <a:srgbClr val="DAE3F3"/>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27C8F529-598E-4823-84FD-14591CF11F90}"/>
              </a:ext>
            </a:extLst>
          </p:cNvPr>
          <p:cNvCxnSpPr>
            <a:cxnSpLocks/>
            <a:endCxn id="26" idx="0"/>
          </p:cNvCxnSpPr>
          <p:nvPr/>
        </p:nvCxnSpPr>
        <p:spPr>
          <a:xfrm flipH="1">
            <a:off x="3842533" y="3918245"/>
            <a:ext cx="1363132" cy="0"/>
          </a:xfrm>
          <a:prstGeom prst="straightConnector1">
            <a:avLst/>
          </a:prstGeom>
          <a:ln w="15875">
            <a:solidFill>
              <a:srgbClr val="DAE3F3"/>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圆角 55">
            <a:extLst>
              <a:ext uri="{FF2B5EF4-FFF2-40B4-BE49-F238E27FC236}">
                <a16:creationId xmlns:a16="http://schemas.microsoft.com/office/drawing/2014/main" id="{FE6F8C23-E2FD-4383-9501-D499A33F81AD}"/>
              </a:ext>
            </a:extLst>
          </p:cNvPr>
          <p:cNvSpPr/>
          <p:nvPr/>
        </p:nvSpPr>
        <p:spPr>
          <a:xfrm>
            <a:off x="2545135" y="4021737"/>
            <a:ext cx="2372970"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删去节点</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区间</a:t>
            </a:r>
          </a:p>
        </p:txBody>
      </p:sp>
      <p:sp>
        <p:nvSpPr>
          <p:cNvPr id="57" name="矩形: 圆角 56">
            <a:extLst>
              <a:ext uri="{FF2B5EF4-FFF2-40B4-BE49-F238E27FC236}">
                <a16:creationId xmlns:a16="http://schemas.microsoft.com/office/drawing/2014/main" id="{E90F3C7A-BDA2-46FF-B8D5-541DE1DCF4D0}"/>
              </a:ext>
            </a:extLst>
          </p:cNvPr>
          <p:cNvSpPr/>
          <p:nvPr/>
        </p:nvSpPr>
        <p:spPr>
          <a:xfrm>
            <a:off x="2534468" y="4735593"/>
            <a:ext cx="2372970" cy="477828"/>
          </a:xfrm>
          <a:prstGeom prst="roundRect">
            <a:avLst/>
          </a:prstGeom>
          <a:solidFill>
            <a:srgbClr val="DAE3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客流重分配</a:t>
            </a:r>
          </a:p>
        </p:txBody>
      </p:sp>
      <p:sp>
        <p:nvSpPr>
          <p:cNvPr id="65" name="箭头: 右 64">
            <a:extLst>
              <a:ext uri="{FF2B5EF4-FFF2-40B4-BE49-F238E27FC236}">
                <a16:creationId xmlns:a16="http://schemas.microsoft.com/office/drawing/2014/main" id="{F710C443-43F9-4B2E-BDED-C8286D4C34C3}"/>
              </a:ext>
            </a:extLst>
          </p:cNvPr>
          <p:cNvSpPr/>
          <p:nvPr/>
        </p:nvSpPr>
        <p:spPr>
          <a:xfrm rot="5400000">
            <a:off x="3602519" y="5230864"/>
            <a:ext cx="256252" cy="200219"/>
          </a:xfrm>
          <a:prstGeom prst="rightArrow">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32382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地铁网络脆弱性分析</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a:xfrm>
            <a:off x="5282643" y="3428577"/>
            <a:ext cx="5768815" cy="1905776"/>
          </a:xfrm>
        </p:spPr>
        <p:txBody>
          <a:bodyPr/>
          <a:lstStyle/>
          <a:p>
            <a:r>
              <a:rPr kumimoji="1" lang="zh-CN" altLang="en-US" dirty="0"/>
              <a:t>地铁网络拓扑模型</a:t>
            </a:r>
            <a:endParaRPr kumimoji="1" lang="en-US" altLang="zh-CN" dirty="0"/>
          </a:p>
          <a:p>
            <a:r>
              <a:rPr kumimoji="1" lang="zh-CN" altLang="en-US" dirty="0"/>
              <a:t>客流分配模型</a:t>
            </a:r>
            <a:endParaRPr kumimoji="1" lang="en-US" altLang="zh-CN" dirty="0"/>
          </a:p>
          <a:p>
            <a:r>
              <a:rPr kumimoji="1" lang="zh-CN" altLang="en-US" dirty="0"/>
              <a:t>脆弱性指标计算</a:t>
            </a:r>
            <a:endParaRPr kumimoji="1" lang="en-US" altLang="zh-CN" dirty="0"/>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02</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34130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1C85FF-9CD5-F140-BD5C-ED213955945D}"/>
              </a:ext>
            </a:extLst>
          </p:cNvPr>
          <p:cNvSpPr>
            <a:spLocks noGrp="1"/>
          </p:cNvSpPr>
          <p:nvPr>
            <p:ph type="body" sz="quarter" idx="13"/>
          </p:nvPr>
        </p:nvSpPr>
        <p:spPr/>
        <p:txBody>
          <a:bodyPr/>
          <a:lstStyle/>
          <a:p>
            <a:r>
              <a:rPr kumimoji="1" lang="zh-CN" altLang="en-US" dirty="0"/>
              <a:t>地铁网络拓扑模型</a:t>
            </a:r>
          </a:p>
        </p:txBody>
      </p:sp>
      <p:sp>
        <p:nvSpPr>
          <p:cNvPr id="3" name="文本框 2">
            <a:extLst>
              <a:ext uri="{FF2B5EF4-FFF2-40B4-BE49-F238E27FC236}">
                <a16:creationId xmlns:a16="http://schemas.microsoft.com/office/drawing/2014/main" id="{C16BD25A-06C3-41C3-B963-55632802CECE}"/>
              </a:ext>
            </a:extLst>
          </p:cNvPr>
          <p:cNvSpPr txBox="1"/>
          <p:nvPr/>
        </p:nvSpPr>
        <p:spPr>
          <a:xfrm>
            <a:off x="2215044" y="1269539"/>
            <a:ext cx="4820070"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考虑换乘和列车运行的地铁网络拓扑模型</a:t>
            </a:r>
          </a:p>
        </p:txBody>
      </p:sp>
      <p:sp>
        <p:nvSpPr>
          <p:cNvPr id="6" name="矩形: 圆顶角 5">
            <a:extLst>
              <a:ext uri="{FF2B5EF4-FFF2-40B4-BE49-F238E27FC236}">
                <a16:creationId xmlns:a16="http://schemas.microsoft.com/office/drawing/2014/main" id="{3A753C1B-CDAF-423D-AF99-CCCB00905DA4}"/>
              </a:ext>
            </a:extLst>
          </p:cNvPr>
          <p:cNvSpPr/>
          <p:nvPr/>
        </p:nvSpPr>
        <p:spPr>
          <a:xfrm>
            <a:off x="2366976" y="2100673"/>
            <a:ext cx="4466439" cy="432000"/>
          </a:xfrm>
          <a:prstGeom prst="round2SameRect">
            <a:avLst>
              <a:gd name="adj1" fmla="val 36789"/>
              <a:gd name="adj2" fmla="val 0"/>
            </a:avLst>
          </a:prstGeom>
          <a:solidFill>
            <a:srgbClr val="355BB7"/>
          </a:solidFill>
          <a:ln>
            <a:solidFill>
              <a:srgbClr val="4A82E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zh-CN" altLang="en-US" sz="2000" dirty="0">
                <a:latin typeface="微软雅黑" panose="020B0503020204020204" pitchFamily="34" charset="-122"/>
                <a:ea typeface="微软雅黑" panose="020B0503020204020204" pitchFamily="34" charset="-122"/>
              </a:rPr>
              <a:t>列车运行边</a:t>
            </a:r>
          </a:p>
        </p:txBody>
      </p:sp>
      <p:sp>
        <p:nvSpPr>
          <p:cNvPr id="7" name="矩形: 圆顶角 6">
            <a:extLst>
              <a:ext uri="{FF2B5EF4-FFF2-40B4-BE49-F238E27FC236}">
                <a16:creationId xmlns:a16="http://schemas.microsoft.com/office/drawing/2014/main" id="{4E83B9E3-C309-4C66-9610-081AD25A8C9F}"/>
              </a:ext>
            </a:extLst>
          </p:cNvPr>
          <p:cNvSpPr/>
          <p:nvPr/>
        </p:nvSpPr>
        <p:spPr>
          <a:xfrm>
            <a:off x="2366978" y="2532673"/>
            <a:ext cx="4466439" cy="1029552"/>
          </a:xfrm>
          <a:prstGeom prst="round2SameRect">
            <a:avLst>
              <a:gd name="adj1" fmla="val 0"/>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rgbClr val="004DA1"/>
              </a:buClr>
              <a:buSzPct val="120000"/>
            </a:pPr>
            <a:r>
              <a:rPr lang="zh-CN" altLang="en-US" dirty="0">
                <a:solidFill>
                  <a:schemeClr val="tx1"/>
                </a:solidFill>
                <a:latin typeface="Arial" panose="020B0604020202020204" pitchFamily="34" charset="0"/>
                <a:ea typeface="微软雅黑" panose="020B0503020204020204" pitchFamily="34" charset="-122"/>
              </a:rPr>
              <a:t>权重为列车在区间运行时间与区间起始站停站时间之和。</a:t>
            </a:r>
            <a:endParaRPr lang="en-US" altLang="zh-CN" dirty="0">
              <a:solidFill>
                <a:schemeClr val="tx1"/>
              </a:solidFill>
              <a:latin typeface="Arial" panose="020B0604020202020204" pitchFamily="34" charset="0"/>
              <a:ea typeface="微软雅黑" panose="020B0503020204020204" pitchFamily="34" charset="-122"/>
            </a:endParaRPr>
          </a:p>
        </p:txBody>
      </p:sp>
      <p:sp>
        <p:nvSpPr>
          <p:cNvPr id="8" name="矩形: 圆顶角 7">
            <a:extLst>
              <a:ext uri="{FF2B5EF4-FFF2-40B4-BE49-F238E27FC236}">
                <a16:creationId xmlns:a16="http://schemas.microsoft.com/office/drawing/2014/main" id="{710203F5-3FE3-44F9-87EA-1AA143C72D27}"/>
              </a:ext>
            </a:extLst>
          </p:cNvPr>
          <p:cNvSpPr/>
          <p:nvPr/>
        </p:nvSpPr>
        <p:spPr>
          <a:xfrm>
            <a:off x="2366981" y="3993249"/>
            <a:ext cx="4466439" cy="432000"/>
          </a:xfrm>
          <a:prstGeom prst="round2SameRect">
            <a:avLst>
              <a:gd name="adj1" fmla="val 36789"/>
              <a:gd name="adj2" fmla="val 0"/>
            </a:avLst>
          </a:prstGeom>
          <a:solidFill>
            <a:srgbClr val="355BB7"/>
          </a:solidFill>
          <a:ln>
            <a:solidFill>
              <a:srgbClr val="4A82E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zh-CN" altLang="en-US" sz="2000" dirty="0">
                <a:latin typeface="微软雅黑" panose="020B0503020204020204" pitchFamily="34" charset="-122"/>
                <a:ea typeface="微软雅黑" panose="020B0503020204020204" pitchFamily="34" charset="-122"/>
              </a:rPr>
              <a:t>换乘边</a:t>
            </a:r>
          </a:p>
        </p:txBody>
      </p:sp>
      <p:sp>
        <p:nvSpPr>
          <p:cNvPr id="9" name="矩形: 圆顶角 8">
            <a:extLst>
              <a:ext uri="{FF2B5EF4-FFF2-40B4-BE49-F238E27FC236}">
                <a16:creationId xmlns:a16="http://schemas.microsoft.com/office/drawing/2014/main" id="{D70DFDA1-7449-4A5C-884D-C6ADABA57E28}"/>
              </a:ext>
            </a:extLst>
          </p:cNvPr>
          <p:cNvSpPr/>
          <p:nvPr/>
        </p:nvSpPr>
        <p:spPr>
          <a:xfrm>
            <a:off x="2366980" y="4425248"/>
            <a:ext cx="4466439" cy="1244577"/>
          </a:xfrm>
          <a:prstGeom prst="round2SameRect">
            <a:avLst>
              <a:gd name="adj1" fmla="val 0"/>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rgbClr val="004DA1"/>
              </a:buClr>
              <a:buSzPct val="120000"/>
            </a:pPr>
            <a:r>
              <a:rPr lang="zh-CN" altLang="en-US" dirty="0">
                <a:solidFill>
                  <a:schemeClr val="tx1"/>
                </a:solidFill>
                <a:latin typeface="Arial" panose="020B0604020202020204" pitchFamily="34" charset="0"/>
                <a:ea typeface="微软雅黑" panose="020B0503020204020204" pitchFamily="34" charset="-122"/>
              </a:rPr>
              <a:t> 换乘边来表示乘客换乘行为，权重为换乘时间。</a:t>
            </a:r>
            <a:endParaRPr lang="zh-CN" altLang="en-US" dirty="0"/>
          </a:p>
        </p:txBody>
      </p:sp>
      <p:cxnSp>
        <p:nvCxnSpPr>
          <p:cNvPr id="23" name="直接箭头连接符 22">
            <a:extLst>
              <a:ext uri="{FF2B5EF4-FFF2-40B4-BE49-F238E27FC236}">
                <a16:creationId xmlns:a16="http://schemas.microsoft.com/office/drawing/2014/main" id="{32DCE861-6DDD-484B-B59C-15426BE929A9}"/>
              </a:ext>
            </a:extLst>
          </p:cNvPr>
          <p:cNvCxnSpPr>
            <a:cxnSpLocks/>
          </p:cNvCxnSpPr>
          <p:nvPr/>
        </p:nvCxnSpPr>
        <p:spPr>
          <a:xfrm>
            <a:off x="5739653" y="1336964"/>
            <a:ext cx="4120" cy="224528"/>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9E870A9-D9E0-4011-8722-ABBC250273AB}"/>
              </a:ext>
            </a:extLst>
          </p:cNvPr>
          <p:cNvPicPr>
            <a:picLocks noChangeAspect="1"/>
          </p:cNvPicPr>
          <p:nvPr/>
        </p:nvPicPr>
        <p:blipFill rotWithShape="1">
          <a:blip r:embed="rId2"/>
          <a:srcRect l="11624" t="5779" r="13336" b="6380"/>
          <a:stretch/>
        </p:blipFill>
        <p:spPr>
          <a:xfrm>
            <a:off x="7606973" y="1169241"/>
            <a:ext cx="2952750" cy="2037008"/>
          </a:xfrm>
          <a:prstGeom prst="rect">
            <a:avLst/>
          </a:prstGeom>
        </p:spPr>
      </p:pic>
      <p:pic>
        <p:nvPicPr>
          <p:cNvPr id="14" name="图片 13">
            <a:extLst>
              <a:ext uri="{FF2B5EF4-FFF2-40B4-BE49-F238E27FC236}">
                <a16:creationId xmlns:a16="http://schemas.microsoft.com/office/drawing/2014/main" id="{48308792-3B68-45DF-B54D-83511382B765}"/>
              </a:ext>
            </a:extLst>
          </p:cNvPr>
          <p:cNvPicPr>
            <a:picLocks noChangeAspect="1"/>
          </p:cNvPicPr>
          <p:nvPr/>
        </p:nvPicPr>
        <p:blipFill>
          <a:blip r:embed="rId3"/>
          <a:stretch>
            <a:fillRect/>
          </a:stretch>
        </p:blipFill>
        <p:spPr>
          <a:xfrm>
            <a:off x="7846073" y="3680055"/>
            <a:ext cx="3532658" cy="2734961"/>
          </a:xfrm>
          <a:prstGeom prst="rect">
            <a:avLst/>
          </a:prstGeom>
        </p:spPr>
      </p:pic>
      <p:sp>
        <p:nvSpPr>
          <p:cNvPr id="16" name="文本框 15">
            <a:extLst>
              <a:ext uri="{FF2B5EF4-FFF2-40B4-BE49-F238E27FC236}">
                <a16:creationId xmlns:a16="http://schemas.microsoft.com/office/drawing/2014/main" id="{9FDDD4C9-CE65-4B6F-B4E0-8B2E99F5B194}"/>
              </a:ext>
            </a:extLst>
          </p:cNvPr>
          <p:cNvSpPr txBox="1"/>
          <p:nvPr/>
        </p:nvSpPr>
        <p:spPr>
          <a:xfrm>
            <a:off x="6966986" y="2100673"/>
            <a:ext cx="879087" cy="338554"/>
          </a:xfrm>
          <a:prstGeom prst="rect">
            <a:avLst/>
          </a:prstGeom>
          <a:noFill/>
        </p:spPr>
        <p:txBody>
          <a:bodyPr wrap="none" rtlCol="0">
            <a:spAutoFit/>
          </a:bodyPr>
          <a:lstStyle/>
          <a:p>
            <a:pPr algn="l"/>
            <a:r>
              <a:rPr kumimoji="1" lang="en-US" altLang="zh-CN" sz="1600" spc="110" dirty="0">
                <a:latin typeface="Arial" panose="020B0604020202020204" pitchFamily="34" charset="0"/>
                <a:ea typeface="微软雅黑" panose="020B0503020204020204" pitchFamily="34" charset="-122"/>
              </a:rPr>
              <a:t>14</a:t>
            </a:r>
            <a:r>
              <a:rPr kumimoji="1" lang="zh-CN" altLang="en-US" sz="1600" spc="110" dirty="0">
                <a:latin typeface="Arial" panose="020B0604020202020204" pitchFamily="34" charset="0"/>
                <a:ea typeface="微软雅黑" panose="020B0503020204020204" pitchFamily="34" charset="-122"/>
              </a:rPr>
              <a:t>号线</a:t>
            </a:r>
          </a:p>
        </p:txBody>
      </p:sp>
      <p:sp>
        <p:nvSpPr>
          <p:cNvPr id="18" name="文本框 17">
            <a:extLst>
              <a:ext uri="{FF2B5EF4-FFF2-40B4-BE49-F238E27FC236}">
                <a16:creationId xmlns:a16="http://schemas.microsoft.com/office/drawing/2014/main" id="{AAC4F86F-5530-44A3-B0BD-37CCF034EF39}"/>
              </a:ext>
            </a:extLst>
          </p:cNvPr>
          <p:cNvSpPr txBox="1"/>
          <p:nvPr/>
        </p:nvSpPr>
        <p:spPr>
          <a:xfrm>
            <a:off x="8748576" y="3259723"/>
            <a:ext cx="863826" cy="338554"/>
          </a:xfrm>
          <a:prstGeom prst="rect">
            <a:avLst/>
          </a:prstGeom>
          <a:noFill/>
        </p:spPr>
        <p:txBody>
          <a:bodyPr wrap="none" rtlCol="0">
            <a:spAutoFit/>
          </a:bodyPr>
          <a:lstStyle/>
          <a:p>
            <a:pPr algn="l"/>
            <a:r>
              <a:rPr kumimoji="1" lang="en-US" altLang="zh-CN" sz="1600" spc="110" dirty="0">
                <a:latin typeface="Arial" panose="020B0604020202020204" pitchFamily="34" charset="0"/>
                <a:ea typeface="微软雅黑" panose="020B0503020204020204" pitchFamily="34" charset="-122"/>
              </a:rPr>
              <a:t>11</a:t>
            </a:r>
            <a:r>
              <a:rPr kumimoji="1" lang="zh-CN" altLang="en-US" sz="1600" spc="110" dirty="0">
                <a:latin typeface="Arial" panose="020B0604020202020204" pitchFamily="34" charset="0"/>
                <a:ea typeface="微软雅黑" panose="020B0503020204020204" pitchFamily="34" charset="-122"/>
              </a:rPr>
              <a:t>号线</a:t>
            </a:r>
          </a:p>
        </p:txBody>
      </p:sp>
      <p:sp>
        <p:nvSpPr>
          <p:cNvPr id="19" name="文本框 18">
            <a:extLst>
              <a:ext uri="{FF2B5EF4-FFF2-40B4-BE49-F238E27FC236}">
                <a16:creationId xmlns:a16="http://schemas.microsoft.com/office/drawing/2014/main" id="{6533F8ED-0C1D-40B3-8654-DB4A64023D6C}"/>
              </a:ext>
            </a:extLst>
          </p:cNvPr>
          <p:cNvSpPr txBox="1"/>
          <p:nvPr/>
        </p:nvSpPr>
        <p:spPr>
          <a:xfrm>
            <a:off x="7035911" y="4543786"/>
            <a:ext cx="879087" cy="338554"/>
          </a:xfrm>
          <a:prstGeom prst="rect">
            <a:avLst/>
          </a:prstGeom>
          <a:noFill/>
        </p:spPr>
        <p:txBody>
          <a:bodyPr wrap="none" rtlCol="0">
            <a:spAutoFit/>
          </a:bodyPr>
          <a:lstStyle/>
          <a:p>
            <a:pPr algn="l"/>
            <a:r>
              <a:rPr kumimoji="1" lang="en-US" altLang="zh-CN" sz="1600" spc="110" dirty="0">
                <a:latin typeface="Arial" panose="020B0604020202020204" pitchFamily="34" charset="0"/>
                <a:ea typeface="微软雅黑" panose="020B0503020204020204" pitchFamily="34" charset="-122"/>
              </a:rPr>
              <a:t>14</a:t>
            </a:r>
            <a:r>
              <a:rPr kumimoji="1" lang="zh-CN" altLang="en-US" sz="1600" spc="110" dirty="0">
                <a:latin typeface="Arial" panose="020B0604020202020204" pitchFamily="34" charset="0"/>
                <a:ea typeface="微软雅黑" panose="020B0503020204020204" pitchFamily="34" charset="-122"/>
              </a:rPr>
              <a:t>号线</a:t>
            </a:r>
          </a:p>
        </p:txBody>
      </p:sp>
    </p:spTree>
    <p:extLst>
      <p:ext uri="{BB962C8B-B14F-4D97-AF65-F5344CB8AC3E}">
        <p14:creationId xmlns:p14="http://schemas.microsoft.com/office/powerpoint/2010/main" val="174666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alpha val="80000"/>
              </a:schemeClr>
            </a:gs>
            <a:gs pos="100000">
              <a:schemeClr val="accent1">
                <a:lumMod val="75000"/>
                <a:alpha val="80000"/>
              </a:schemeClr>
            </a:gs>
          </a:gsLst>
          <a:lin ang="2700000" scaled="1"/>
          <a:tileRect/>
        </a:gra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2000" spc="11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5589</TotalTime>
  <Words>1603</Words>
  <Application>Microsoft Office PowerPoint</Application>
  <PresentationFormat>宽屏</PresentationFormat>
  <Paragraphs>335</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 Unicode MS</vt:lpstr>
      <vt:lpstr>Microsoft YaHei Light</vt:lpstr>
      <vt:lpstr>等线</vt:lpstr>
      <vt:lpstr>等线 Light</vt:lpstr>
      <vt:lpstr>黑体</vt:lpstr>
      <vt:lpstr>微软雅黑</vt:lpstr>
      <vt:lpstr>微软雅黑</vt:lpstr>
      <vt:lpstr>Arial</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Song Shea</cp:lastModifiedBy>
  <cp:revision>416</cp:revision>
  <dcterms:created xsi:type="dcterms:W3CDTF">2021-06-05T04:42:39Z</dcterms:created>
  <dcterms:modified xsi:type="dcterms:W3CDTF">2024-06-11T00:14:39Z</dcterms:modified>
</cp:coreProperties>
</file>